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0" r:id="rId3"/>
    <p:sldId id="413" r:id="rId4"/>
    <p:sldId id="422" r:id="rId5"/>
    <p:sldId id="341" r:id="rId6"/>
    <p:sldId id="399" r:id="rId7"/>
    <p:sldId id="353" r:id="rId8"/>
    <p:sldId id="414" r:id="rId9"/>
    <p:sldId id="421" r:id="rId10"/>
    <p:sldId id="415" r:id="rId11"/>
    <p:sldId id="420" r:id="rId12"/>
    <p:sldId id="416" r:id="rId13"/>
    <p:sldId id="417" r:id="rId14"/>
    <p:sldId id="418" r:id="rId15"/>
    <p:sldId id="394" r:id="rId16"/>
    <p:sldId id="395" r:id="rId17"/>
    <p:sldId id="396" r:id="rId18"/>
    <p:sldId id="397" r:id="rId19"/>
    <p:sldId id="398" r:id="rId20"/>
    <p:sldId id="419" r:id="rId21"/>
    <p:sldId id="365" r:id="rId22"/>
    <p:sldId id="400" r:id="rId23"/>
    <p:sldId id="401" r:id="rId24"/>
    <p:sldId id="402" r:id="rId25"/>
    <p:sldId id="403" r:id="rId26"/>
    <p:sldId id="404" r:id="rId27"/>
    <p:sldId id="407" r:id="rId28"/>
    <p:sldId id="408" r:id="rId29"/>
    <p:sldId id="409" r:id="rId30"/>
    <p:sldId id="410" r:id="rId31"/>
    <p:sldId id="411" r:id="rId32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ECF5D5"/>
    <a:srgbClr val="006600"/>
    <a:srgbClr val="0A0A0A"/>
    <a:srgbClr val="000000"/>
    <a:srgbClr val="FF4F4F"/>
    <a:srgbClr val="FF4343"/>
    <a:srgbClr val="FF7171"/>
    <a:srgbClr val="FF7C8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619" autoAdjust="0"/>
    <p:restoredTop sz="86417" autoAdjust="0"/>
  </p:normalViewPr>
  <p:slideViewPr>
    <p:cSldViewPr>
      <p:cViewPr varScale="1">
        <p:scale>
          <a:sx n="42" d="100"/>
          <a:sy n="42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6AD71C-3D9A-4122-9C0E-E2DAD12AA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91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84102F8-1E64-4656-A31E-D614A63B0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107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SingAREN fosters close relationships with our International Partners to facilitate peering arrangements. </a:t>
            </a:r>
          </a:p>
          <a:p>
            <a:r>
              <a:rPr lang="en-US" smtClean="0">
                <a:latin typeface="Arial" pitchFamily="34" charset="0"/>
              </a:rPr>
              <a:t>This is an overview of our International Partners, including APAN (Asia Pacific Advanced Network), Internet2.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ED6705-F967-4CD0-AE2D-82C2730DDF98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SMA utilized SingAREN’s R&amp;E network for its distance education learning programmes.  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F254EE-6A78-49BE-8393-1CE6838625B6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432" indent="-165432">
              <a:buFontTx/>
              <a:buChar char="-"/>
            </a:pPr>
            <a:r>
              <a:rPr lang="en-US" dirty="0" smtClean="0">
                <a:latin typeface="Arial" pitchFamily="34" charset="0"/>
              </a:rPr>
              <a:t>In Feb 2006, Singapore and Japan collaborated to transmit a cataract surgery in 3D High Definition images over real-time across the two countries.  </a:t>
            </a:r>
          </a:p>
          <a:p>
            <a:pPr marL="165432" indent="-165432">
              <a:buFontTx/>
              <a:buChar char="-"/>
            </a:pPr>
            <a:r>
              <a:rPr lang="en-US" dirty="0" smtClean="0">
                <a:latin typeface="Arial" pitchFamily="34" charset="0"/>
              </a:rPr>
              <a:t>The 3D HD technology enhances the teaching of surgery to doctors under training.  It also facilitates more accurate diagnosis of a patient’s medical condition.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A46E0A3-69BD-4597-B70F-D43D3FC2D675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4EB4A-F81F-4BB6-9235-8D0EFAB4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5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AECE-C618-4238-9C55-B736AEE57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97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AA35-8BD5-4C41-BD14-E9ACA882A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97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6010-EBC5-4189-8284-D5E4B224C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500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SG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7F91-D594-4E6B-957A-EC309857C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01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 sz="3600">
                <a:solidFill>
                  <a:srgbClr val="00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DEDE-EDA8-46E4-B24E-E0CA2BC7F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22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E96C-A9D6-4CB2-B29E-E06E9BC8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49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358AF-6F8D-4644-AC8A-A3F2715CF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9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FDB35-67DB-44BF-8FB2-790D91726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30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7FDB-0FC7-4799-B1DA-4DB5078B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085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21DD0-5AFB-435C-8362-AF5E9110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07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A121-4342-4C7F-B0A1-E1DC4464F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34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CF89C-C787-4A2E-B5FD-2F7757885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77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22523D2-F3DF-406C-8069-0AFFAE513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7" descr="image00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5100" y="6010275"/>
            <a:ext cx="23241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pv6.singaren.net.sg/" TargetMode="External"/><Relationship Id="rId2" Type="http://schemas.openxmlformats.org/officeDocument/2006/relationships/hyperlink" Target="http://www.singaren.net.s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cities.ethz.ch/sec" TargetMode="External"/><Relationship Id="rId2" Type="http://schemas.openxmlformats.org/officeDocument/2006/relationships/hyperlink" Target="http://www.nrf.gov.sg/NRF/otherProgrammes.aspx?id=36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m-create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m.edu.sg/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://www.tp.edu.sg/" TargetMode="External"/><Relationship Id="rId26" Type="http://schemas.openxmlformats.org/officeDocument/2006/relationships/image" Target="../media/image15.jpeg"/><Relationship Id="rId3" Type="http://schemas.openxmlformats.org/officeDocument/2006/relationships/image" Target="../media/image3.jpeg"/><Relationship Id="rId21" Type="http://schemas.openxmlformats.org/officeDocument/2006/relationships/hyperlink" Target="http://www.ida.gov.sg/" TargetMode="External"/><Relationship Id="rId7" Type="http://schemas.openxmlformats.org/officeDocument/2006/relationships/image" Target="../media/image5.jpeg"/><Relationship Id="rId12" Type="http://schemas.openxmlformats.org/officeDocument/2006/relationships/hyperlink" Target="http://www.nyp.edu.sg/" TargetMode="External"/><Relationship Id="rId17" Type="http://schemas.openxmlformats.org/officeDocument/2006/relationships/image" Target="../media/image10.jpeg"/><Relationship Id="rId25" Type="http://schemas.openxmlformats.org/officeDocument/2006/relationships/hyperlink" Target="http://www.starhub.com/" TargetMode="External"/><Relationship Id="rId2" Type="http://schemas.openxmlformats.org/officeDocument/2006/relationships/hyperlink" Target="http://www.nus.edu.sg/" TargetMode="External"/><Relationship Id="rId16" Type="http://schemas.openxmlformats.org/officeDocument/2006/relationships/hyperlink" Target="http://www.rp.edu.sg/" TargetMode="External"/><Relationship Id="rId20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u.edu.sg/" TargetMode="External"/><Relationship Id="rId11" Type="http://schemas.openxmlformats.org/officeDocument/2006/relationships/image" Target="../media/image7.gif"/><Relationship Id="rId24" Type="http://schemas.openxmlformats.org/officeDocument/2006/relationships/image" Target="../media/image14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hyperlink" Target="http://www.ihpc.a-star.edu.sg/" TargetMode="External"/><Relationship Id="rId28" Type="http://schemas.openxmlformats.org/officeDocument/2006/relationships/image" Target="../media/image16.jpeg"/><Relationship Id="rId10" Type="http://schemas.openxmlformats.org/officeDocument/2006/relationships/hyperlink" Target="http://web.mit.edu/SMA/" TargetMode="External"/><Relationship Id="rId19" Type="http://schemas.openxmlformats.org/officeDocument/2006/relationships/image" Target="../media/image11.jpeg"/><Relationship Id="rId4" Type="http://schemas.openxmlformats.org/officeDocument/2006/relationships/hyperlink" Target="http://www.ntu.edu.sg/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sp.edu.sg/" TargetMode="External"/><Relationship Id="rId22" Type="http://schemas.openxmlformats.org/officeDocument/2006/relationships/image" Target="../media/image13.jpeg"/><Relationship Id="rId27" Type="http://schemas.openxmlformats.org/officeDocument/2006/relationships/hyperlink" Target="http://www.hpl.hp.com/singapor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pv6.singaren.net.sg/" TargetMode="External"/><Relationship Id="rId2" Type="http://schemas.openxmlformats.org/officeDocument/2006/relationships/hyperlink" Target="http://www.singaren.net.s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7772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Singapore Advanced Research and Education Network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2"/>
              </a:rPr>
              <a:t>www.singaren.net.sg</a:t>
            </a:r>
            <a:endParaRPr lang="en-US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SG" sz="1600" b="1" i="1" dirty="0" smtClean="0">
                <a:hlinkClick r:id="rId3"/>
              </a:rPr>
              <a:t>ipv6.singaren.net.sg</a:t>
            </a:r>
            <a:endParaRPr lang="en-SG" sz="1600" b="1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2052" name="Picture 4" descr="singaren_logo_2003_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2587"/>
            <a:ext cx="63087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5410200"/>
            <a:ext cx="3172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</a:t>
            </a:r>
          </a:p>
          <a:p>
            <a:pPr algn="l"/>
            <a:r>
              <a:rPr lang="en-US" dirty="0" smtClean="0"/>
              <a:t>A/Prof. Bu-Sung Lee, </a:t>
            </a:r>
            <a:r>
              <a:rPr lang="en-US" dirty="0" err="1" smtClean="0"/>
              <a:t>francis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6600"/>
                </a:solidFill>
              </a:rPr>
              <a:t>Gloriad-Taj</a:t>
            </a:r>
            <a:r>
              <a:rPr lang="en-US" sz="3600" dirty="0" smtClean="0">
                <a:solidFill>
                  <a:srgbClr val="006600"/>
                </a:solidFill>
              </a:rPr>
              <a:t> Connection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4916488"/>
            <a:ext cx="7848600" cy="355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 </a:t>
            </a:r>
          </a:p>
          <a:p>
            <a:pPr marL="0" indent="0">
              <a:buFontTx/>
              <a:buNone/>
            </a:pPr>
            <a:r>
              <a:rPr lang="en-US" sz="2400" dirty="0" smtClean="0"/>
              <a:t>1 </a:t>
            </a:r>
            <a:r>
              <a:rPr lang="en-US" sz="2400" dirty="0" err="1" smtClean="0"/>
              <a:t>Gbps</a:t>
            </a:r>
            <a:r>
              <a:rPr lang="en-US" sz="2400" dirty="0" smtClean="0"/>
              <a:t> link from Singapore to U.S. and </a:t>
            </a:r>
            <a:r>
              <a:rPr lang="en-US" sz="2400" b="1" dirty="0" smtClean="0"/>
              <a:t>*</a:t>
            </a:r>
            <a:r>
              <a:rPr lang="en-US" sz="2400" dirty="0" smtClean="0"/>
              <a:t>Europe</a:t>
            </a:r>
            <a:r>
              <a:rPr lang="en-US" sz="2800" dirty="0" smtClean="0"/>
              <a:t> </a:t>
            </a:r>
          </a:p>
          <a:p>
            <a:pPr marL="0" indent="0">
              <a:buFontTx/>
              <a:buNone/>
            </a:pPr>
            <a:r>
              <a:rPr lang="en-US" sz="1600" i="1" dirty="0" smtClean="0"/>
              <a:t>* in progress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68425"/>
            <a:ext cx="74676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85800" y="5257800"/>
            <a:ext cx="5943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/>
              <a:t>Reference: http://www.gloriad.org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Gloriad</a:t>
            </a:r>
            <a:r>
              <a:rPr lang="en-US" dirty="0" smtClean="0"/>
              <a:t> Link traffic: </a:t>
            </a:r>
            <a:br>
              <a:rPr lang="en-US" dirty="0" smtClean="0"/>
            </a:br>
            <a:r>
              <a:rPr lang="en-US" dirty="0" smtClean="0"/>
              <a:t>Singapore perspective</a:t>
            </a:r>
            <a:endParaRPr lang="en-US" dirty="0"/>
          </a:p>
        </p:txBody>
      </p:sp>
      <p:pic>
        <p:nvPicPr>
          <p:cNvPr id="4" name="Content Placeholder 3" descr="gloriad trafficimage0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821240" cy="2094706"/>
          </a:xfrm>
        </p:spPr>
      </p:pic>
      <p:sp>
        <p:nvSpPr>
          <p:cNvPr id="5" name="Rectangle 4"/>
          <p:cNvSpPr/>
          <p:nvPr/>
        </p:nvSpPr>
        <p:spPr>
          <a:xfrm>
            <a:off x="1066800" y="38100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SG" sz="2000" dirty="0" smtClean="0"/>
              <a:t>Major users partner: </a:t>
            </a:r>
          </a:p>
          <a:p>
            <a:pPr algn="l"/>
            <a:r>
              <a:rPr lang="en-SG" sz="2000" dirty="0" smtClean="0"/>
              <a:t>1</a:t>
            </a:r>
            <a:r>
              <a:rPr lang="en-SG" sz="2000" dirty="0" smtClean="0"/>
              <a:t>. </a:t>
            </a:r>
            <a:r>
              <a:rPr lang="en-SG" sz="2000" dirty="0" smtClean="0"/>
              <a:t>National </a:t>
            </a:r>
            <a:r>
              <a:rPr lang="en-SG" sz="2000" dirty="0" smtClean="0"/>
              <a:t>Library of Medicine </a:t>
            </a:r>
            <a:r>
              <a:rPr lang="en-SG" sz="2000" dirty="0" smtClean="0"/>
              <a:t>(Genome data)</a:t>
            </a:r>
            <a:endParaRPr lang="en-SG" sz="2000" dirty="0" smtClean="0"/>
          </a:p>
          <a:p>
            <a:pPr algn="l"/>
            <a:r>
              <a:rPr lang="en-SG" sz="2000" dirty="0" smtClean="0"/>
              <a:t>2. Lawrence </a:t>
            </a:r>
            <a:r>
              <a:rPr lang="en-SG" sz="2000" dirty="0" smtClean="0"/>
              <a:t>Livermore National Laboratory </a:t>
            </a:r>
          </a:p>
          <a:p>
            <a:pPr algn="l"/>
            <a:r>
              <a:rPr lang="en-SG" sz="2000" dirty="0" smtClean="0"/>
              <a:t>3. </a:t>
            </a:r>
            <a:r>
              <a:rPr lang="en-SG" sz="2000" dirty="0" smtClean="0"/>
              <a:t>D</a:t>
            </a:r>
            <a:r>
              <a:rPr lang="en-SG" sz="2000" dirty="0" smtClean="0"/>
              <a:t>uke Medical school</a:t>
            </a:r>
            <a:endParaRPr lang="en-SG" sz="2000" dirty="0" smtClean="0"/>
          </a:p>
          <a:p>
            <a:pPr algn="l"/>
            <a:r>
              <a:rPr lang="en-SG" sz="2000" dirty="0" smtClean="0"/>
              <a:t>4. University </a:t>
            </a:r>
            <a:r>
              <a:rPr lang="en-SG" sz="2000" dirty="0" smtClean="0"/>
              <a:t>of Miami </a:t>
            </a:r>
          </a:p>
          <a:p>
            <a:pPr algn="l"/>
            <a:r>
              <a:rPr lang="en-SG" sz="2000" dirty="0" smtClean="0"/>
              <a:t>5. National </a:t>
            </a:r>
            <a:r>
              <a:rPr lang="en-SG" sz="2000" dirty="0" smtClean="0"/>
              <a:t>Centre for Atmospheric Research</a:t>
            </a:r>
          </a:p>
          <a:p>
            <a:pPr algn="l"/>
            <a:r>
              <a:rPr lang="en-SG" sz="2000" dirty="0" smtClean="0"/>
              <a:t>6. University </a:t>
            </a:r>
            <a:r>
              <a:rPr lang="en-SG" sz="2000" dirty="0" smtClean="0"/>
              <a:t>of Princeton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6600"/>
                </a:solidFill>
              </a:rPr>
              <a:t>International Partners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829993"/>
            <a:ext cx="8077200" cy="518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7678069" cy="52375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72281" y="-15240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006600"/>
                </a:solidFill>
              </a:rPr>
              <a:t>International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Member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eate 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6019800" cy="4914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for Research Excellence and Technological Enterprise(CREATE)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in CREATE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505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Shanghai Jiao Tong University-NUS Research Centre on Energy and Environmental Sustainability Solutions for Megacities</a:t>
            </a:r>
          </a:p>
          <a:p>
            <a:pPr algn="l"/>
            <a:r>
              <a:rPr lang="en-US" sz="1800" dirty="0" smtClean="0">
                <a:hlinkClick r:id="rId2" action="ppaction://hlinkfile" tooltip="Singapore-MIT Alliance for Research and Technology (SMART) Centre"/>
              </a:rPr>
              <a:t>Singapore-MIT Alliance for Research and Technology (SMART) Centre</a:t>
            </a:r>
            <a:endParaRPr lang="en-US" sz="1800" dirty="0" smtClean="0"/>
          </a:p>
          <a:p>
            <a:pPr algn="l"/>
            <a:r>
              <a:rPr lang="en-US" sz="1800" dirty="0" smtClean="0">
                <a:hlinkClick r:id="rId3" tooltip="The Singapore-ETH Center for Global Environmental Sustainability (SEC)"/>
              </a:rPr>
              <a:t>The Singapore-ETH Center for Global Environmental Sustainability (SEC)</a:t>
            </a:r>
            <a:r>
              <a:rPr lang="en-US" sz="1800" dirty="0" smtClean="0"/>
              <a:t> </a:t>
            </a:r>
          </a:p>
          <a:p>
            <a:pPr algn="l"/>
            <a:r>
              <a:rPr lang="en-US" sz="1800" dirty="0" err="1" smtClean="0"/>
              <a:t>Technion</a:t>
            </a:r>
            <a:r>
              <a:rPr lang="en-US" sz="1800" dirty="0" smtClean="0"/>
              <a:t>-Israel Institute of Technology, NTU and NUS Centre for Regenerative Medicine</a:t>
            </a:r>
          </a:p>
          <a:p>
            <a:pPr algn="l"/>
            <a:r>
              <a:rPr lang="en-US" sz="1800" dirty="0" smtClean="0">
                <a:hlinkClick r:id="rId4" tooltip="TUM-CREATE Centre on Electromobility in Megacities"/>
              </a:rPr>
              <a:t>TUM-CREATE Centre on </a:t>
            </a:r>
            <a:r>
              <a:rPr lang="en-US" sz="1800" dirty="0" err="1" smtClean="0">
                <a:hlinkClick r:id="rId4" tooltip="TUM-CREATE Centre on Electromobility in Megacities"/>
              </a:rPr>
              <a:t>Electromobility</a:t>
            </a:r>
            <a:r>
              <a:rPr lang="en-US" sz="1800" dirty="0" smtClean="0">
                <a:hlinkClick r:id="rId4" tooltip="TUM-CREATE Centre on Electromobility in Megacities"/>
              </a:rPr>
              <a:t> in Megacities</a:t>
            </a:r>
            <a:r>
              <a:rPr lang="en-US" sz="1800" dirty="0" smtClean="0"/>
              <a:t> </a:t>
            </a:r>
          </a:p>
          <a:p>
            <a:pPr algn="l"/>
            <a:r>
              <a:rPr lang="en-US" sz="1800" dirty="0" smtClean="0"/>
              <a:t>Hebrew University of Jerusalem's Research Centre on Inflammatory Diseases </a:t>
            </a:r>
          </a:p>
          <a:p>
            <a:pPr algn="l"/>
            <a:r>
              <a:rPr lang="en-US" sz="1800" dirty="0" smtClean="0"/>
              <a:t>UC Berkeley's Berkeley Education Alliance for Research in Singapore (BEARS) Research Centre</a:t>
            </a:r>
          </a:p>
          <a:p>
            <a:pPr algn="l"/>
            <a:r>
              <a:rPr lang="en-US" sz="1800" dirty="0" smtClean="0"/>
              <a:t>Ben-Gurion University, Hebrew University of Jerusalem and NTU research centre for Energy and Water Management</a:t>
            </a:r>
          </a:p>
          <a:p>
            <a:pPr algn="l"/>
            <a:r>
              <a:rPr lang="en-US" sz="1800" dirty="0" smtClean="0"/>
              <a:t>Singapore-Peking University Research Centre for a Sustainable Low </a:t>
            </a:r>
            <a:r>
              <a:rPr lang="en-US" sz="1800" smtClean="0"/>
              <a:t>Carbon Future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 Future City Lab</a:t>
            </a:r>
            <a:endParaRPr lang="en-US" dirty="0"/>
          </a:p>
        </p:txBody>
      </p:sp>
      <p:pic>
        <p:nvPicPr>
          <p:cNvPr id="4" name="Content Placeholder 3" descr="ETH Simulation platform over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0547" y="1066801"/>
            <a:ext cx="6994253" cy="4858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 – </a:t>
            </a:r>
            <a:r>
              <a:rPr lang="en-US" dirty="0" err="1" smtClean="0"/>
              <a:t>Visualisation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4" name="Content Placeholder 3" descr="zurich visu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312" y="1353344"/>
            <a:ext cx="7953375" cy="448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support services - 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Microsoft Exchange access for all FCL researchers.</a:t>
            </a:r>
          </a:p>
          <a:p>
            <a:r>
              <a:rPr lang="en-US" sz="2400" dirty="0" smtClean="0"/>
              <a:t>File Services(SFTP, CIFS) for document and research data exchange.</a:t>
            </a:r>
          </a:p>
          <a:p>
            <a:pPr lvl="1"/>
            <a:r>
              <a:rPr lang="en-US" sz="2400" dirty="0" smtClean="0"/>
              <a:t>From small documents to 0.1 </a:t>
            </a:r>
            <a:r>
              <a:rPr lang="en-US" sz="2400" dirty="0" err="1" smtClean="0"/>
              <a:t>Tbytes</a:t>
            </a:r>
            <a:r>
              <a:rPr lang="en-US" sz="2400" dirty="0" smtClean="0"/>
              <a:t>(expected to grow)</a:t>
            </a:r>
          </a:p>
          <a:p>
            <a:r>
              <a:rPr lang="en-US" sz="2400" dirty="0" smtClean="0"/>
              <a:t>Web services (Web Servers located in Switzerland)</a:t>
            </a:r>
          </a:p>
          <a:p>
            <a:r>
              <a:rPr lang="en-US" sz="2400" dirty="0" smtClean="0"/>
              <a:t>Teleconference and </a:t>
            </a:r>
            <a:r>
              <a:rPr lang="en-US" sz="2400" dirty="0" err="1" smtClean="0"/>
              <a:t>Telepresence</a:t>
            </a:r>
            <a:endParaRPr lang="en-US" sz="2400" dirty="0" smtClean="0"/>
          </a:p>
          <a:p>
            <a:pPr lvl="1"/>
            <a:r>
              <a:rPr lang="en-US" sz="2400" dirty="0" smtClean="0"/>
              <a:t>NTU </a:t>
            </a:r>
            <a:r>
              <a:rPr lang="en-US" sz="2400" dirty="0" err="1" smtClean="0"/>
              <a:t>BeingThere</a:t>
            </a:r>
            <a:r>
              <a:rPr lang="en-US" sz="2400" dirty="0" smtClean="0"/>
              <a:t> Center, which involves Zurich. </a:t>
            </a:r>
          </a:p>
          <a:p>
            <a:r>
              <a:rPr lang="en-US" sz="2400" dirty="0" smtClean="0"/>
              <a:t>Access to ETH Zurich and CSCS(Swiss National Supercomputer Center.) HPC resources.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6600"/>
                </a:solidFill>
              </a:rPr>
              <a:t>SingAREN</a:t>
            </a:r>
            <a:r>
              <a:rPr lang="en-US" dirty="0" smtClean="0">
                <a:solidFill>
                  <a:srgbClr val="006600"/>
                </a:solidFill>
              </a:rPr>
              <a:t>: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/>
              <a:t>Started </a:t>
            </a:r>
            <a:r>
              <a:rPr lang="en-US" dirty="0" smtClean="0"/>
              <a:t>in 1997 as </a:t>
            </a:r>
            <a:r>
              <a:rPr lang="en-US" dirty="0"/>
              <a:t>a national project </a:t>
            </a:r>
            <a:r>
              <a:rPr lang="en-US" dirty="0" smtClean="0"/>
              <a:t>jointly </a:t>
            </a:r>
            <a:r>
              <a:rPr lang="en-US" dirty="0"/>
              <a:t>funded by Telecom Authority of Singapore (TAS, now </a:t>
            </a:r>
            <a:r>
              <a:rPr lang="en-US" dirty="0" err="1"/>
              <a:t>iDA</a:t>
            </a:r>
            <a:r>
              <a:rPr lang="en-US" dirty="0"/>
              <a:t>) and National Science and Technology Board (NSTB, now A*STAR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Mission</a:t>
            </a:r>
          </a:p>
          <a:p>
            <a:pPr lvl="1"/>
            <a:r>
              <a:rPr lang="en-US" sz="2000" dirty="0" smtClean="0"/>
              <a:t>Advocate and champion advanced network applications and technology in Singapore.</a:t>
            </a:r>
          </a:p>
          <a:p>
            <a:pPr lvl="1"/>
            <a:r>
              <a:rPr lang="en-US" sz="2000" dirty="0" smtClean="0"/>
              <a:t>Be the platform of collective representation of the community of research and education networks (REN) in Singapore.</a:t>
            </a:r>
          </a:p>
          <a:p>
            <a:pPr lvl="1"/>
            <a:r>
              <a:rPr lang="en-US" sz="2000" dirty="0" smtClean="0"/>
              <a:t>Facilitate cost-competitive adoption of advanced Internet technologies for Singapore RENs.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/>
              <a:t>Provide connectivity to </a:t>
            </a:r>
            <a:r>
              <a:rPr lang="en-US" dirty="0" smtClean="0"/>
              <a:t>advanced Research &amp; Education Networks (RENs), such as Internet 2, TEIN, APAN, etc.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/>
              <a:t>Re-constituted as not-for-profit self-help community society in 2003 with subscription-based business model.</a:t>
            </a:r>
            <a:endParaRPr lang="en-US" sz="12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sz="12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Network:</a:t>
            </a:r>
            <a:br>
              <a:rPr lang="en-US" dirty="0" smtClean="0"/>
            </a:br>
            <a:r>
              <a:rPr lang="en-US" dirty="0" smtClean="0"/>
              <a:t>SLIX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Facilities:</a:t>
            </a:r>
            <a:br>
              <a:rPr lang="en-US" dirty="0" smtClean="0"/>
            </a:br>
            <a:r>
              <a:rPr lang="en-US" sz="2800" dirty="0" err="1" smtClean="0">
                <a:solidFill>
                  <a:srgbClr val="FF0000"/>
                </a:solidFill>
              </a:rPr>
              <a:t>S</a:t>
            </a:r>
            <a:r>
              <a:rPr lang="en-US" sz="2800" dirty="0" err="1" smtClean="0"/>
              <a:t>ingAREN-</a:t>
            </a:r>
            <a:r>
              <a:rPr lang="en-US" sz="2800" dirty="0" err="1" smtClean="0">
                <a:solidFill>
                  <a:srgbClr val="FF0000"/>
                </a:solidFill>
              </a:rPr>
              <a:t>L</a:t>
            </a:r>
            <a:r>
              <a:rPr lang="en-US" sz="2800" dirty="0" err="1" smtClean="0"/>
              <a:t>ightwave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nternet E</a:t>
            </a:r>
            <a:r>
              <a:rPr lang="en-US" sz="2800" dirty="0" smtClean="0">
                <a:solidFill>
                  <a:srgbClr val="FF0000"/>
                </a:solidFill>
              </a:rPr>
              <a:t>x</a:t>
            </a:r>
            <a:r>
              <a:rPr lang="en-US" sz="2800" dirty="0" smtClean="0"/>
              <a:t>change (SLIX) </a:t>
            </a:r>
            <a:endParaRPr lang="en-SG" sz="2800" dirty="0"/>
          </a:p>
        </p:txBody>
      </p:sp>
      <p:sp>
        <p:nvSpPr>
          <p:cNvPr id="6" name="Cloud 5"/>
          <p:cNvSpPr/>
          <p:nvPr/>
        </p:nvSpPr>
        <p:spPr bwMode="auto">
          <a:xfrm>
            <a:off x="822960" y="2596432"/>
            <a:ext cx="1371600" cy="762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NICT</a:t>
            </a: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685800" y="3427926"/>
            <a:ext cx="1371600" cy="762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GLORIAD</a:t>
            </a: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6843979" y="4092901"/>
            <a:ext cx="1371600" cy="762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ANC</a:t>
            </a: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838200" y="4354679"/>
            <a:ext cx="1371600" cy="762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TEIN</a:t>
            </a: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Cloud 9"/>
          <p:cNvSpPr/>
          <p:nvPr/>
        </p:nvSpPr>
        <p:spPr bwMode="auto">
          <a:xfrm>
            <a:off x="6309360" y="2215432"/>
            <a:ext cx="1371600" cy="762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SOX</a:t>
            </a: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loud 10"/>
          <p:cNvSpPr/>
          <p:nvPr/>
        </p:nvSpPr>
        <p:spPr bwMode="auto">
          <a:xfrm>
            <a:off x="7002475" y="3127847"/>
            <a:ext cx="1371600" cy="762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SGIX</a:t>
            </a: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lowchart: Magnetic Disk 14"/>
          <p:cNvSpPr>
            <a:spLocks noChangeAspect="1"/>
          </p:cNvSpPr>
          <p:nvPr/>
        </p:nvSpPr>
        <p:spPr bwMode="auto">
          <a:xfrm>
            <a:off x="457200" y="1346701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SMU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lowchart: Magnetic Disk 15"/>
          <p:cNvSpPr>
            <a:spLocks noChangeAspect="1"/>
          </p:cNvSpPr>
          <p:nvPr/>
        </p:nvSpPr>
        <p:spPr bwMode="auto">
          <a:xfrm>
            <a:off x="1371600" y="1348847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SUTD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lowchart: Magnetic Disk 16"/>
          <p:cNvSpPr>
            <a:spLocks noChangeAspect="1"/>
          </p:cNvSpPr>
          <p:nvPr/>
        </p:nvSpPr>
        <p:spPr bwMode="auto">
          <a:xfrm>
            <a:off x="2286000" y="1352711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RP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lowchart: Magnetic Disk 17"/>
          <p:cNvSpPr>
            <a:spLocks noChangeAspect="1"/>
          </p:cNvSpPr>
          <p:nvPr/>
        </p:nvSpPr>
        <p:spPr bwMode="auto">
          <a:xfrm>
            <a:off x="3200400" y="1346701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SP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lowchart: Magnetic Disk 18"/>
          <p:cNvSpPr>
            <a:spLocks noChangeAspect="1"/>
          </p:cNvSpPr>
          <p:nvPr/>
        </p:nvSpPr>
        <p:spPr bwMode="auto">
          <a:xfrm>
            <a:off x="4114800" y="1352711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NP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owchart: Magnetic Disk 19"/>
          <p:cNvSpPr>
            <a:spLocks noChangeAspect="1"/>
          </p:cNvSpPr>
          <p:nvPr/>
        </p:nvSpPr>
        <p:spPr bwMode="auto">
          <a:xfrm>
            <a:off x="5029200" y="1352711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NYP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lowchart: Magnetic Disk 20"/>
          <p:cNvSpPr>
            <a:spLocks noChangeAspect="1"/>
          </p:cNvSpPr>
          <p:nvPr/>
        </p:nvSpPr>
        <p:spPr bwMode="auto">
          <a:xfrm>
            <a:off x="5943600" y="1371600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TP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lowchart: Magnetic Disk 21"/>
          <p:cNvSpPr>
            <a:spLocks noChangeAspect="1"/>
          </p:cNvSpPr>
          <p:nvPr/>
        </p:nvSpPr>
        <p:spPr bwMode="auto">
          <a:xfrm>
            <a:off x="6858000" y="1371600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SIM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owchart: Magnetic Disk 22"/>
          <p:cNvSpPr>
            <a:spLocks noChangeAspect="1"/>
          </p:cNvSpPr>
          <p:nvPr/>
        </p:nvSpPr>
        <p:spPr bwMode="auto">
          <a:xfrm>
            <a:off x="7772400" y="1375464"/>
            <a:ext cx="822960" cy="384048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HP Labs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527738" y="2667000"/>
            <a:ext cx="2019300" cy="17526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429000" y="2590800"/>
            <a:ext cx="2225362" cy="19050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4937438" y="3276600"/>
            <a:ext cx="1143000" cy="533400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A*STAR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2956238" y="3275526"/>
            <a:ext cx="1143000" cy="533400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NUS/CREATE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3962400" y="4114800"/>
            <a:ext cx="1143000" cy="533400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NTU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lowchart: Magnetic Disk 4"/>
          <p:cNvSpPr/>
          <p:nvPr/>
        </p:nvSpPr>
        <p:spPr bwMode="auto">
          <a:xfrm>
            <a:off x="3970449" y="2438400"/>
            <a:ext cx="1143000" cy="533400"/>
          </a:xfrm>
          <a:prstGeom prst="flowChartMagneticDisk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SLIX</a:t>
            </a:r>
            <a:endParaRPr kumimoji="0" lang="en-S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>
            <a:stCxn id="19" idx="3"/>
            <a:endCxn id="5" idx="1"/>
          </p:cNvCxnSpPr>
          <p:nvPr/>
        </p:nvCxnSpPr>
        <p:spPr bwMode="auto">
          <a:xfrm>
            <a:off x="4526280" y="1736759"/>
            <a:ext cx="15669" cy="701641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Curved Connector 53"/>
          <p:cNvCxnSpPr>
            <a:stCxn id="18" idx="3"/>
            <a:endCxn id="5" idx="1"/>
          </p:cNvCxnSpPr>
          <p:nvPr/>
        </p:nvCxnSpPr>
        <p:spPr bwMode="auto">
          <a:xfrm rot="16200000" flipH="1">
            <a:off x="3723089" y="1619539"/>
            <a:ext cx="707651" cy="930069"/>
          </a:xfrm>
          <a:prstGeom prst="curvedConnector3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Curved Connector 56"/>
          <p:cNvCxnSpPr>
            <a:stCxn id="20" idx="3"/>
            <a:endCxn id="5" idx="1"/>
          </p:cNvCxnSpPr>
          <p:nvPr/>
        </p:nvCxnSpPr>
        <p:spPr bwMode="auto">
          <a:xfrm rot="5400000">
            <a:off x="4640495" y="1638214"/>
            <a:ext cx="701641" cy="898731"/>
          </a:xfrm>
          <a:prstGeom prst="curvedConnector3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urved Connector 58"/>
          <p:cNvCxnSpPr>
            <a:stCxn id="21" idx="3"/>
            <a:endCxn id="5" idx="1"/>
          </p:cNvCxnSpPr>
          <p:nvPr/>
        </p:nvCxnSpPr>
        <p:spPr bwMode="auto">
          <a:xfrm rot="5400000">
            <a:off x="5107139" y="1190459"/>
            <a:ext cx="682752" cy="1813131"/>
          </a:xfrm>
          <a:prstGeom prst="curvedConnector3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Curved Connector 60"/>
          <p:cNvCxnSpPr>
            <a:stCxn id="22" idx="3"/>
            <a:endCxn id="5" idx="1"/>
          </p:cNvCxnSpPr>
          <p:nvPr/>
        </p:nvCxnSpPr>
        <p:spPr bwMode="auto">
          <a:xfrm rot="5400000">
            <a:off x="5564339" y="733259"/>
            <a:ext cx="682752" cy="2727531"/>
          </a:xfrm>
          <a:prstGeom prst="curvedConnector3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Curved Connector 62"/>
          <p:cNvCxnSpPr>
            <a:stCxn id="23" idx="3"/>
            <a:endCxn id="5" idx="1"/>
          </p:cNvCxnSpPr>
          <p:nvPr/>
        </p:nvCxnSpPr>
        <p:spPr bwMode="auto">
          <a:xfrm rot="5400000">
            <a:off x="6023471" y="277991"/>
            <a:ext cx="678888" cy="3641931"/>
          </a:xfrm>
          <a:prstGeom prst="curvedConnector3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Curved Connector 64"/>
          <p:cNvCxnSpPr>
            <a:stCxn id="17" idx="3"/>
            <a:endCxn id="5" idx="1"/>
          </p:cNvCxnSpPr>
          <p:nvPr/>
        </p:nvCxnSpPr>
        <p:spPr bwMode="auto">
          <a:xfrm rot="16200000" flipH="1">
            <a:off x="3268894" y="1165344"/>
            <a:ext cx="701641" cy="1844469"/>
          </a:xfrm>
          <a:prstGeom prst="curvedConnector3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Curved Connector 66"/>
          <p:cNvCxnSpPr>
            <a:stCxn id="16" idx="3"/>
            <a:endCxn id="5" idx="1"/>
          </p:cNvCxnSpPr>
          <p:nvPr/>
        </p:nvCxnSpPr>
        <p:spPr bwMode="auto">
          <a:xfrm rot="16200000" flipH="1">
            <a:off x="2809762" y="706212"/>
            <a:ext cx="705505" cy="2758869"/>
          </a:xfrm>
          <a:prstGeom prst="curvedConnector3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Curved Connector 68"/>
          <p:cNvCxnSpPr>
            <a:stCxn id="15" idx="3"/>
            <a:endCxn id="5" idx="1"/>
          </p:cNvCxnSpPr>
          <p:nvPr/>
        </p:nvCxnSpPr>
        <p:spPr bwMode="auto">
          <a:xfrm rot="16200000" flipH="1">
            <a:off x="2351489" y="247939"/>
            <a:ext cx="707651" cy="3673269"/>
          </a:xfrm>
          <a:prstGeom prst="curvedConnector3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Flowchart: Magnetic Disk 69"/>
          <p:cNvSpPr>
            <a:spLocks noChangeAspect="1"/>
          </p:cNvSpPr>
          <p:nvPr/>
        </p:nvSpPr>
        <p:spPr bwMode="auto">
          <a:xfrm>
            <a:off x="457200" y="2130552"/>
            <a:ext cx="822960" cy="384048"/>
          </a:xfrm>
          <a:prstGeom prst="flowChartMagneticDisk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Google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Flowchart: Magnetic Disk 70"/>
          <p:cNvSpPr>
            <a:spLocks noChangeAspect="1"/>
          </p:cNvSpPr>
          <p:nvPr/>
        </p:nvSpPr>
        <p:spPr bwMode="auto">
          <a:xfrm>
            <a:off x="8001000" y="2398776"/>
            <a:ext cx="822960" cy="384048"/>
          </a:xfrm>
          <a:prstGeom prst="flowChartMagneticDisk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Microsoft</a:t>
            </a:r>
            <a:endParaRPr kumimoji="0" lang="en-S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Curved Connector 72"/>
          <p:cNvCxnSpPr>
            <a:stCxn id="70" idx="4"/>
            <a:endCxn id="5" idx="1"/>
          </p:cNvCxnSpPr>
          <p:nvPr/>
        </p:nvCxnSpPr>
        <p:spPr bwMode="auto">
          <a:xfrm>
            <a:off x="1280160" y="2322576"/>
            <a:ext cx="3261789" cy="115824"/>
          </a:xfrm>
          <a:prstGeom prst="curvedConnector2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Right Brace 94"/>
          <p:cNvSpPr/>
          <p:nvPr/>
        </p:nvSpPr>
        <p:spPr bwMode="auto">
          <a:xfrm rot="5400000">
            <a:off x="4324347" y="3372170"/>
            <a:ext cx="480060" cy="303212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10158" y="5301734"/>
            <a:ext cx="150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SLIX Core</a:t>
            </a:r>
            <a:endParaRPr lang="en-SG" dirty="0"/>
          </a:p>
        </p:txBody>
      </p:sp>
      <p:sp>
        <p:nvSpPr>
          <p:cNvPr id="45" name="Cloud 44"/>
          <p:cNvSpPr/>
          <p:nvPr/>
        </p:nvSpPr>
        <p:spPr bwMode="auto">
          <a:xfrm>
            <a:off x="1744787" y="5029200"/>
            <a:ext cx="1371600" cy="762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Arial" charset="0"/>
              </a:rPr>
              <a:t>AARNet</a:t>
            </a: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Cloud 46"/>
          <p:cNvSpPr/>
          <p:nvPr/>
        </p:nvSpPr>
        <p:spPr bwMode="auto">
          <a:xfrm>
            <a:off x="6172200" y="5029200"/>
            <a:ext cx="1371600" cy="762000"/>
          </a:xfrm>
          <a:prstGeom prst="cloud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Starhub</a:t>
            </a:r>
            <a:endParaRPr kumimoji="0" lang="en-S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>
            <a:stCxn id="6" idx="0"/>
            <a:endCxn id="5" idx="2"/>
          </p:cNvCxnSpPr>
          <p:nvPr/>
        </p:nvCxnSpPr>
        <p:spPr bwMode="auto">
          <a:xfrm flipV="1">
            <a:off x="2193417" y="2705100"/>
            <a:ext cx="1777032" cy="272332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7" idx="0"/>
          </p:cNvCxnSpPr>
          <p:nvPr/>
        </p:nvCxnSpPr>
        <p:spPr bwMode="auto">
          <a:xfrm flipV="1">
            <a:off x="2056257" y="2977432"/>
            <a:ext cx="649057" cy="831494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endCxn id="5" idx="2"/>
          </p:cNvCxnSpPr>
          <p:nvPr/>
        </p:nvCxnSpPr>
        <p:spPr bwMode="auto">
          <a:xfrm flipV="1">
            <a:off x="2705314" y="2705100"/>
            <a:ext cx="1265135" cy="272332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stCxn id="9" idx="0"/>
          </p:cNvCxnSpPr>
          <p:nvPr/>
        </p:nvCxnSpPr>
        <p:spPr bwMode="auto">
          <a:xfrm flipV="1">
            <a:off x="2208657" y="3127847"/>
            <a:ext cx="534543" cy="1607832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endCxn id="5" idx="2"/>
          </p:cNvCxnSpPr>
          <p:nvPr/>
        </p:nvCxnSpPr>
        <p:spPr bwMode="auto">
          <a:xfrm flipV="1">
            <a:off x="2743200" y="2705100"/>
            <a:ext cx="1227249" cy="422747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>
            <a:stCxn id="45" idx="3"/>
          </p:cNvCxnSpPr>
          <p:nvPr/>
        </p:nvCxnSpPr>
        <p:spPr bwMode="auto">
          <a:xfrm flipV="1">
            <a:off x="2430587" y="3200400"/>
            <a:ext cx="388813" cy="1872368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V="1">
            <a:off x="2819400" y="2705100"/>
            <a:ext cx="1143000" cy="495300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5" idx="4"/>
            <a:endCxn id="10" idx="2"/>
          </p:cNvCxnSpPr>
          <p:nvPr/>
        </p:nvCxnSpPr>
        <p:spPr bwMode="auto">
          <a:xfrm flipV="1">
            <a:off x="5113449" y="2596432"/>
            <a:ext cx="1200166" cy="108668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/>
          <p:cNvCxnSpPr>
            <a:stCxn id="11" idx="2"/>
          </p:cNvCxnSpPr>
          <p:nvPr/>
        </p:nvCxnSpPr>
        <p:spPr bwMode="auto">
          <a:xfrm flipH="1" flipV="1">
            <a:off x="6172200" y="2782824"/>
            <a:ext cx="834530" cy="726023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>
            <a:endCxn id="5" idx="4"/>
          </p:cNvCxnSpPr>
          <p:nvPr/>
        </p:nvCxnSpPr>
        <p:spPr bwMode="auto">
          <a:xfrm flipH="1" flipV="1">
            <a:off x="5113449" y="2705100"/>
            <a:ext cx="1058751" cy="77724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stCxn id="8" idx="2"/>
          </p:cNvCxnSpPr>
          <p:nvPr/>
        </p:nvCxnSpPr>
        <p:spPr bwMode="auto">
          <a:xfrm flipH="1" flipV="1">
            <a:off x="6172200" y="2916473"/>
            <a:ext cx="676034" cy="1557428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endCxn id="5" idx="4"/>
          </p:cNvCxnSpPr>
          <p:nvPr/>
        </p:nvCxnSpPr>
        <p:spPr bwMode="auto">
          <a:xfrm flipH="1" flipV="1">
            <a:off x="5113449" y="2705100"/>
            <a:ext cx="1058751" cy="211373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47" idx="3"/>
          </p:cNvCxnSpPr>
          <p:nvPr/>
        </p:nvCxnSpPr>
        <p:spPr bwMode="auto">
          <a:xfrm flipH="1" flipV="1">
            <a:off x="6080438" y="3048000"/>
            <a:ext cx="777562" cy="2024768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endCxn id="5" idx="4"/>
          </p:cNvCxnSpPr>
          <p:nvPr/>
        </p:nvCxnSpPr>
        <p:spPr bwMode="auto">
          <a:xfrm flipH="1" flipV="1">
            <a:off x="5113449" y="2705100"/>
            <a:ext cx="966989" cy="342900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stCxn id="71" idx="2"/>
            <a:endCxn id="10" idx="0"/>
          </p:cNvCxnSpPr>
          <p:nvPr/>
        </p:nvCxnSpPr>
        <p:spPr bwMode="auto">
          <a:xfrm flipH="1">
            <a:off x="7679817" y="2590800"/>
            <a:ext cx="321183" cy="5632"/>
          </a:xfrm>
          <a:prstGeom prst="lin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91696" y="6019800"/>
            <a:ext cx="5756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SLIX Core forms backbone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Member/partner connections via FE, 1GE or 10GE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xmlns="" val="12315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259080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8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What Have We Enabled?</a:t>
            </a:r>
          </a:p>
        </p:txBody>
      </p:sp>
    </p:spTree>
    <p:extLst>
      <p:ext uri="{BB962C8B-B14F-4D97-AF65-F5344CB8AC3E}">
        <p14:creationId xmlns:p14="http://schemas.microsoft.com/office/powerpoint/2010/main" xmlns="" val="5101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kern="1200" dirty="0">
                <a:solidFill>
                  <a:srgbClr val="006600"/>
                </a:solidFill>
              </a:rPr>
              <a:t>Distance Learning 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1311275"/>
            <a:ext cx="1600200" cy="1203325"/>
          </a:xfrm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838200" y="3189744"/>
            <a:ext cx="8001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sz="2400" dirty="0"/>
              <a:t>Singapore-MIT Alliance (SMA) is an Engineering and Life Science educational and research collaboration by NUS, NTU and MIT.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/>
              <a:t>SMA </a:t>
            </a:r>
            <a:r>
              <a:rPr lang="en-US" sz="2400" dirty="0" smtClean="0"/>
              <a:t>utilizes </a:t>
            </a:r>
            <a:r>
              <a:rPr lang="en-US" sz="2400" dirty="0" err="1"/>
              <a:t>SingAREN’s</a:t>
            </a:r>
            <a:r>
              <a:rPr lang="en-US" sz="2400" dirty="0"/>
              <a:t> R&amp;E network to ensure seamless delivery of Distance </a:t>
            </a:r>
            <a:r>
              <a:rPr lang="en-US" sz="2400"/>
              <a:t>Education </a:t>
            </a:r>
            <a:r>
              <a:rPr lang="en-US" sz="2400" smtClean="0"/>
              <a:t>Learning</a:t>
            </a:r>
            <a:endParaRPr lang="en-US" sz="2400" dirty="0"/>
          </a:p>
        </p:txBody>
      </p:sp>
      <p:pic>
        <p:nvPicPr>
          <p:cNvPr id="17413" name="Picture 2" descr="Access to distance learning facilities enable studentsfellows interaction with just a click of a but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219200"/>
            <a:ext cx="2646363" cy="175260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17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737649"/>
          </a:xfrm>
          <a:noFill/>
          <a:ln w="19050">
            <a:noFill/>
          </a:ln>
        </p:spPr>
        <p:txBody>
          <a:bodyPr/>
          <a:lstStyle/>
          <a:p>
            <a:r>
              <a:rPr lang="en-US" sz="3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3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600" dirty="0">
                <a:solidFill>
                  <a:srgbClr val="006600"/>
                </a:solidFill>
              </a:rPr>
              <a:t>APEC-EINET Virtual Symposium </a:t>
            </a:r>
            <a:br>
              <a:rPr lang="en-US" sz="3600" dirty="0">
                <a:solidFill>
                  <a:srgbClr val="006600"/>
                </a:solidFill>
              </a:rPr>
            </a:br>
            <a:r>
              <a:rPr lang="en-US" sz="3600" dirty="0">
                <a:solidFill>
                  <a:srgbClr val="006600"/>
                </a:solidFill>
              </a:rPr>
              <a:t>11 Nov </a:t>
            </a:r>
            <a:r>
              <a:rPr lang="en-US" sz="3600" dirty="0" smtClean="0">
                <a:solidFill>
                  <a:srgbClr val="006600"/>
                </a:solidFill>
              </a:rPr>
              <a:t>2011</a:t>
            </a:r>
            <a:br>
              <a:rPr lang="en-US" sz="3600" dirty="0" smtClean="0">
                <a:solidFill>
                  <a:srgbClr val="006600"/>
                </a:solidFill>
              </a:rPr>
            </a:br>
            <a:endParaRPr lang="en-US" sz="3600" dirty="0">
              <a:solidFill>
                <a:srgbClr val="0066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524000"/>
            <a:ext cx="2922790" cy="213360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7185" y="1524000"/>
            <a:ext cx="3025140" cy="213360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3928408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APEC-EINET facilitates research and collaboration efforts of emerging infectious diseases in the Asia Pacific region. </a:t>
            </a:r>
          </a:p>
          <a:p>
            <a:r>
              <a:rPr lang="en-US" sz="2400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SingAREN supported </a:t>
            </a:r>
            <a:r>
              <a:rPr lang="en-US" sz="2400" dirty="0"/>
              <a:t>Ministry of Health and REDI Center’s participation in the APEC-EINET Virtual </a:t>
            </a:r>
            <a:r>
              <a:rPr lang="en-US" sz="2400" dirty="0" smtClean="0"/>
              <a:t>Symposium through provision of network infrastructure.</a:t>
            </a:r>
          </a:p>
        </p:txBody>
      </p:sp>
    </p:spTree>
    <p:extLst>
      <p:ext uri="{BB962C8B-B14F-4D97-AF65-F5344CB8AC3E}">
        <p14:creationId xmlns:p14="http://schemas.microsoft.com/office/powerpoint/2010/main" xmlns="" val="9111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52400"/>
            <a:ext cx="8839200" cy="152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dirty="0" smtClean="0">
                <a:solidFill>
                  <a:srgbClr val="006600"/>
                </a:solidFill>
              </a:rPr>
              <a:t>                 </a:t>
            </a:r>
            <a:r>
              <a:rPr lang="en-US" sz="4000" dirty="0" smtClean="0">
                <a:solidFill>
                  <a:srgbClr val="006600"/>
                </a:solidFill>
              </a:rPr>
              <a:t>Digital Media Festival </a:t>
            </a:r>
            <a:endParaRPr lang="en-US" sz="3600" dirty="0" smtClean="0">
              <a:solidFill>
                <a:srgbClr val="006600"/>
              </a:solidFill>
            </a:endParaRPr>
          </a:p>
          <a:p>
            <a:pPr algn="ctr">
              <a:buFontTx/>
              <a:buNone/>
            </a:pPr>
            <a:r>
              <a:rPr lang="en-US" sz="2000" dirty="0" smtClean="0"/>
              <a:t>Live interview between Singapore - New York, 4Mbps traffic via SingAREN</a:t>
            </a:r>
          </a:p>
          <a:p>
            <a:pPr algn="ctr">
              <a:buFontTx/>
              <a:buNone/>
            </a:pPr>
            <a:endParaRPr lang="en-US" sz="20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1"/>
            <a:ext cx="6019800" cy="4512124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17526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8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381000"/>
            <a:ext cx="10210800" cy="1371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6600"/>
                </a:solidFill>
              </a:rPr>
              <a:t>3D transmission of Eye </a:t>
            </a:r>
            <a:r>
              <a:rPr lang="en-US" sz="3600" dirty="0" smtClean="0">
                <a:solidFill>
                  <a:srgbClr val="006600"/>
                </a:solidFill>
              </a:rPr>
              <a:t>Surgery</a:t>
            </a:r>
            <a:br>
              <a:rPr lang="en-US" sz="3600" dirty="0" smtClean="0">
                <a:solidFill>
                  <a:srgbClr val="006600"/>
                </a:solidFill>
              </a:rPr>
            </a:br>
            <a:r>
              <a:rPr lang="en-US" sz="3600" dirty="0" smtClean="0">
                <a:solidFill>
                  <a:srgbClr val="006600"/>
                </a:solidFill>
              </a:rPr>
              <a:t>16 February 2006</a:t>
            </a:r>
            <a:br>
              <a:rPr lang="en-US" sz="3600" dirty="0" smtClean="0">
                <a:solidFill>
                  <a:srgbClr val="006600"/>
                </a:solidFill>
              </a:rPr>
            </a:br>
            <a:endParaRPr lang="en-US" sz="3600" dirty="0" smtClean="0">
              <a:solidFill>
                <a:srgbClr val="006600"/>
              </a:solidFill>
            </a:endParaRPr>
          </a:p>
        </p:txBody>
      </p:sp>
      <p:pic>
        <p:nvPicPr>
          <p:cNvPr id="16387" name="Picture 3" descr="P1020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0" t="11539" b="11829"/>
          <a:stretch>
            <a:fillRect/>
          </a:stretch>
        </p:blipFill>
        <p:spPr>
          <a:xfrm>
            <a:off x="1828800" y="1524000"/>
            <a:ext cx="3200400" cy="240030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76300" y="4038600"/>
            <a:ext cx="781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SingAREN </a:t>
            </a:r>
            <a:r>
              <a:rPr lang="en-US" sz="2400" dirty="0"/>
              <a:t>facilitated a 3D live transmission of </a:t>
            </a:r>
            <a:r>
              <a:rPr lang="en-US" sz="2400" dirty="0" smtClean="0"/>
              <a:t> an </a:t>
            </a:r>
            <a:r>
              <a:rPr lang="en-US" sz="2400" dirty="0"/>
              <a:t>eye surgery </a:t>
            </a:r>
            <a:r>
              <a:rPr lang="en-US" sz="2400" dirty="0" smtClean="0"/>
              <a:t>performed in Asahikawa College, Japan.  It was broadcasted at Singapore National Eye Centre.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3D HD technology opens up opportunities for surgical training and telemedicine.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119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2590800"/>
            <a:ext cx="91440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8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SingAREN Events</a:t>
            </a:r>
            <a:endParaRPr lang="en-US" sz="4800" kern="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600" kern="1200" dirty="0" err="1">
                <a:solidFill>
                  <a:srgbClr val="006600"/>
                </a:solidFill>
              </a:rPr>
              <a:t>SingAREN</a:t>
            </a:r>
            <a:r>
              <a:rPr lang="en-US" sz="3600" kern="1200" dirty="0">
                <a:solidFill>
                  <a:srgbClr val="006600"/>
                </a:solidFill>
              </a:rPr>
              <a:t>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ou_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203" y="1078240"/>
            <a:ext cx="3730654" cy="238379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028" name="Picture 4" descr="D:\Documents\Bin Lay\Photos\Joe Mambretti_Jan2011\P103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201" y="4201430"/>
            <a:ext cx="3218597" cy="241370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SingAREN Documents\SingAREN Events and Materials\Fred Baker seminar_19Nov10\Photos\P1030265_v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767" y="1039505"/>
            <a:ext cx="4053416" cy="2422525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51634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31 Jan 2011 – Seminar by Joe </a:t>
            </a:r>
            <a:r>
              <a:rPr lang="en-US" sz="1600" dirty="0" err="1" smtClean="0"/>
              <a:t>Mambretti</a:t>
            </a:r>
            <a:r>
              <a:rPr lang="en-US" sz="1600" dirty="0" smtClean="0"/>
              <a:t>, </a:t>
            </a:r>
            <a:r>
              <a:rPr lang="en-US" sz="1600" dirty="0"/>
              <a:t>Director of the International Center for Advanced Research (</a:t>
            </a:r>
            <a:r>
              <a:rPr lang="en-US" sz="1600" dirty="0" err="1"/>
              <a:t>iCAIR</a:t>
            </a:r>
            <a:r>
              <a:rPr lang="en-US" sz="1600" dirty="0" smtClean="0"/>
              <a:t>),Northwestern </a:t>
            </a:r>
            <a:r>
              <a:rPr lang="en-US" sz="1600" dirty="0"/>
              <a:t>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3546902"/>
            <a:ext cx="433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 Nov 2010 – Seminar by Fred Baker, Cisco Fellow and </a:t>
            </a:r>
            <a:r>
              <a:rPr lang="en-US" sz="1600" dirty="0"/>
              <a:t>Chair of IETF's IPv6 Operations Working 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763" y="3531736"/>
            <a:ext cx="465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SingAREN</a:t>
            </a:r>
            <a:r>
              <a:rPr lang="en-US" sz="1600" dirty="0" smtClean="0"/>
              <a:t> Fest 2010 – signing of MOU between </a:t>
            </a:r>
            <a:r>
              <a:rPr lang="en-US" sz="1600" dirty="0" err="1" smtClean="0"/>
              <a:t>SingAREN</a:t>
            </a:r>
            <a:r>
              <a:rPr lang="en-US" sz="1600" dirty="0" smtClean="0"/>
              <a:t> and </a:t>
            </a:r>
            <a:r>
              <a:rPr lang="en-GB" sz="1600" dirty="0"/>
              <a:t>IPv6 Promotion Council, </a:t>
            </a:r>
            <a:r>
              <a:rPr lang="en-GB" sz="1600" dirty="0" smtClean="0"/>
              <a:t>Japan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4625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kern="1200" dirty="0">
                <a:solidFill>
                  <a:srgbClr val="006600"/>
                </a:solidFill>
              </a:rPr>
              <a:t>SingAREN Events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2627" y="1050535"/>
            <a:ext cx="601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SingAREN Members’ Night, 15 July 2011</a:t>
            </a:r>
            <a:endParaRPr lang="en-US" sz="2400" dirty="0"/>
          </a:p>
        </p:txBody>
      </p:sp>
      <p:pic>
        <p:nvPicPr>
          <p:cNvPr id="1026" name="Picture 2" descr="D:\Documents\SingAREN Documents\SingAREN Events and Materials\Photos\SingAREN Members' Night_15Jul11\P1140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15" y="1666258"/>
            <a:ext cx="3345976" cy="2509227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SingAREN Documents\SingAREN Events and Materials\Photos\SingAREN Members' Night_15Jul11\Upload\P1140934_v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30" y="1605720"/>
            <a:ext cx="4429837" cy="2569765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SingAREN Documents\SingAREN Events and Materials\Photos\SingAREN Members' Night_15Jul11\Upload\P1140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36984"/>
            <a:ext cx="3316200" cy="2486897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3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SingAREN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Universities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Polytechnics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Government </a:t>
            </a:r>
            <a:r>
              <a:rPr lang="en-US" b="1"/>
              <a:t>&amp; </a:t>
            </a:r>
            <a:r>
              <a:rPr lang="en-US" b="1" smtClean="0"/>
              <a:t>Industries</a:t>
            </a:r>
            <a:endParaRPr lang="en-US" dirty="0"/>
          </a:p>
        </p:txBody>
      </p:sp>
      <p:pic>
        <p:nvPicPr>
          <p:cNvPr id="4" name="Picture 3" descr="National University of Singapore">
            <a:hlinkClick r:id="rId2" tgtFrame="_blank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07" y="1431025"/>
            <a:ext cx="14763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anyang Technology of University Singapore">
            <a:hlinkClick r:id="rId4" tgtFrame="_blank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820" y="1411050"/>
            <a:ext cx="167640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ingapore Management Of University Singapore">
            <a:hlinkClick r:id="rId6" tgtFrame="_blank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398" y="1371600"/>
            <a:ext cx="188595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Singapore Institute of Management">
            <a:hlinkClick r:id="rId8" tgtFrame="_blank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3865"/>
            <a:ext cx="12287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ingapore-MIT Alliance">
            <a:hlinkClick r:id="rId10" tgtFrame="_blank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620" y="2325022"/>
            <a:ext cx="9525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Nanyang Polytechnic">
            <a:hlinkClick r:id="rId12" tgtFrame="_blank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4737"/>
            <a:ext cx="1854532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Singapore Polytechnic">
            <a:hlinkClick r:id="rId14" tgtFrame="_blank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76565"/>
            <a:ext cx="18002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Republic Polytechnic">
            <a:hlinkClick r:id="rId16" tgtFrame="_blank"/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173" y="3614737"/>
            <a:ext cx="16764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Temasik Polytechnic">
            <a:hlinkClick r:id="rId18" tgtFrame="_blank"/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6543" y="3614737"/>
            <a:ext cx="19145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42" y="5202555"/>
            <a:ext cx="3086100" cy="415290"/>
          </a:xfrm>
          <a:prstGeom prst="rect">
            <a:avLst/>
          </a:prstGeom>
        </p:spPr>
      </p:pic>
      <p:pic>
        <p:nvPicPr>
          <p:cNvPr id="24" name="Picture 23" descr="Infocomm Development Authority of Singapore">
            <a:hlinkClick r:id="rId21" tgtFrame="_blank"/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725" y="5053012"/>
            <a:ext cx="12858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A* STAR">
            <a:hlinkClick r:id="rId23" tgtFrame="_blank"/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72062"/>
            <a:ext cx="1676400" cy="7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StarHub">
            <a:hlinkClick r:id="rId25" tgtFrame="_blank"/>
          </p:cNvPr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42" y="5767387"/>
            <a:ext cx="160020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HP Labs Singapore">
            <a:hlinkClick r:id="rId27" tgtFrame="_blank"/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339" y="5799232"/>
            <a:ext cx="1381125" cy="73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99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kern="1200" dirty="0">
                <a:solidFill>
                  <a:srgbClr val="006600"/>
                </a:solidFill>
              </a:rPr>
              <a:t>SingAREN Events</a:t>
            </a:r>
          </a:p>
        </p:txBody>
      </p:sp>
      <p:pic>
        <p:nvPicPr>
          <p:cNvPr id="10" name="Picture 4" descr="D:\Documents\SingAREN Documents\SingAREN Events and Materials\Photos\SingAREN Members' Night_12Dec11\Email\P1040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2" y="1610441"/>
            <a:ext cx="3581400" cy="268605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cuments\SingAREN Documents\SingAREN Events and Materials\Photos\SingAREN Members' Night_12Dec11\Email\P10409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86615"/>
            <a:ext cx="3061648" cy="2296237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SingAREN Documents\SingAREN Events and Materials\Photos\SingAREN Members' Night_12Dec11\Upload\P10409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341" y="1610441"/>
            <a:ext cx="3581400" cy="2686050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10352" y="1148776"/>
            <a:ext cx="6895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SingAREN – Festive Cheers, 12 December 2011</a:t>
            </a:r>
          </a:p>
        </p:txBody>
      </p:sp>
    </p:spTree>
    <p:extLst>
      <p:ext uri="{BB962C8B-B14F-4D97-AF65-F5344CB8AC3E}">
        <p14:creationId xmlns:p14="http://schemas.microsoft.com/office/powerpoint/2010/main" xmlns="" val="9665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6600"/>
                </a:solidFill>
              </a:rPr>
              <a:t>Thank You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hlinkClick r:id="rId2"/>
              </a:rPr>
              <a:t>www.singaren.net.sg</a:t>
            </a:r>
            <a:endParaRPr lang="en-US" smtClean="0">
              <a:solidFill>
                <a:srgbClr val="002060"/>
              </a:solidFill>
            </a:endParaRPr>
          </a:p>
          <a:p>
            <a:pPr eaLnBrk="1" hangingPunct="1"/>
            <a:endParaRPr lang="en-US" smtClean="0">
              <a:solidFill>
                <a:srgbClr val="002060"/>
              </a:solidFill>
            </a:endParaRPr>
          </a:p>
          <a:p>
            <a:pPr eaLnBrk="1" hangingPunct="1"/>
            <a:r>
              <a:rPr lang="en-SG" smtClean="0">
                <a:hlinkClick r:id="rId3"/>
              </a:rPr>
              <a:t>ipv6.singaren.net.sg</a:t>
            </a:r>
            <a:endParaRPr lang="en-SG" smtClean="0"/>
          </a:p>
          <a:p>
            <a:pPr eaLnBrk="1" hangingPunct="1"/>
            <a:endParaRPr lang="en-US" smtClean="0">
              <a:solidFill>
                <a:srgbClr val="002060"/>
              </a:solidFill>
            </a:endParaRPr>
          </a:p>
          <a:p>
            <a:pPr eaLnBrk="1" hangingPunct="1"/>
            <a:endParaRPr lang="en-US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</a:t>
            </a:r>
            <a:r>
              <a:rPr kumimoji="0" lang="en-US" sz="900" b="1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ingAREN Service Subscription Rates (with effect from 1 January 2012) </a:t>
            </a: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Subscription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Annual membership fee of S$1,000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Bandwidth subscription fee</a:t>
            </a:r>
          </a:p>
          <a:p>
            <a:r>
              <a:rPr lang="en-US" sz="2400" dirty="0" smtClean="0"/>
              <a:t>Old model (2003-Dec 2011) </a:t>
            </a:r>
          </a:p>
          <a:p>
            <a:pPr lvl="1"/>
            <a:r>
              <a:rPr lang="en-US" sz="2400" dirty="0" smtClean="0"/>
              <a:t>User pay in terms of  S$ per Mbps (S$1,100 per Mbps)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New Model(in effect from1Jan 2012)</a:t>
            </a:r>
          </a:p>
          <a:p>
            <a:pPr lvl="1"/>
            <a:r>
              <a:rPr lang="en-US" sz="2400" dirty="0" smtClean="0"/>
              <a:t>Low  (below 2 Mbps) - S$500 per month</a:t>
            </a:r>
          </a:p>
          <a:p>
            <a:pPr lvl="1"/>
            <a:r>
              <a:rPr lang="en-US" sz="2400" dirty="0" smtClean="0"/>
              <a:t>Medium  (2- 10 Mbps) -  S$2,000 per month</a:t>
            </a:r>
          </a:p>
          <a:p>
            <a:pPr lvl="1"/>
            <a:r>
              <a:rPr lang="en-US" sz="2400" dirty="0" smtClean="0"/>
              <a:t>High  (10Mbps and above) – S$10,000 per month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Existing Facilities:</a:t>
            </a:r>
          </a:p>
          <a:p>
            <a:pPr>
              <a:defRPr/>
            </a:pPr>
            <a:r>
              <a:rPr lang="en-US" sz="2400" kern="0" dirty="0" err="1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SingAREN</a:t>
            </a:r>
            <a:r>
              <a:rPr lang="en-US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</a:t>
            </a:r>
            <a:r>
              <a:rPr lang="en-US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igabit </a:t>
            </a:r>
            <a:r>
              <a:rPr lang="en-US" sz="24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nternet E</a:t>
            </a:r>
            <a:r>
              <a:rPr lang="en-US" sz="24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US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change (</a:t>
            </a:r>
            <a:r>
              <a:rPr lang="en-US" sz="2400" kern="0" dirty="0" err="1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SingAREN</a:t>
            </a:r>
            <a:r>
              <a:rPr lang="en-US" sz="2400" kern="0" dirty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GIX)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762000" y="1372612"/>
            <a:ext cx="760253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Aft>
                <a:spcPts val="1200"/>
              </a:spcAft>
              <a:buFontTx/>
              <a:buChar char="•"/>
            </a:pPr>
            <a:r>
              <a:rPr lang="en-US" sz="2000" dirty="0"/>
              <a:t>Single point of </a:t>
            </a:r>
            <a:r>
              <a:rPr lang="en-US" sz="2000" dirty="0" smtClean="0"/>
              <a:t>presence – Iconic presence for Singapore</a:t>
            </a:r>
            <a:endParaRPr lang="en-US" sz="2000" dirty="0"/>
          </a:p>
          <a:p>
            <a:pPr algn="l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GE (Gigabit Ethernet) </a:t>
            </a:r>
            <a:r>
              <a:rPr lang="en-US" sz="2000" dirty="0"/>
              <a:t>based </a:t>
            </a:r>
            <a:r>
              <a:rPr lang="en-US" sz="2000" dirty="0" smtClean="0"/>
              <a:t>network with max of 1 </a:t>
            </a:r>
            <a:r>
              <a:rPr lang="en-US" sz="2000" dirty="0" err="1" smtClean="0"/>
              <a:t>Gbits</a:t>
            </a:r>
            <a:r>
              <a:rPr lang="en-US" sz="2000" dirty="0" smtClean="0"/>
              <a:t>/s links</a:t>
            </a:r>
            <a:endParaRPr lang="en-US" sz="2000" dirty="0"/>
          </a:p>
          <a:p>
            <a:pPr algn="l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Multiple direct </a:t>
            </a:r>
            <a:r>
              <a:rPr lang="en-US" sz="2000" dirty="0"/>
              <a:t>international routes</a:t>
            </a:r>
          </a:p>
          <a:p>
            <a:pPr algn="l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Resilient </a:t>
            </a:r>
            <a:r>
              <a:rPr lang="en-US" sz="2000" dirty="0"/>
              <a:t>due to multiple paths to Asia, Oceania, Europe &amp; </a:t>
            </a:r>
            <a:r>
              <a:rPr lang="en-US" sz="2000" dirty="0" smtClean="0"/>
              <a:t>USA</a:t>
            </a:r>
          </a:p>
          <a:p>
            <a:pPr algn="l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Open exchange and transit policy</a:t>
            </a:r>
          </a:p>
          <a:p>
            <a:pPr algn="l" eaLnBrk="1" hangingPunct="1"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IPv6 ready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</p:spPr>
        <p:txBody>
          <a:bodyPr/>
          <a:lstStyle/>
          <a:p>
            <a:endParaRPr lang="en-SG" dirty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5181600" y="2486025"/>
            <a:ext cx="1531938" cy="2055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" name="Picture 18" descr="Databas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486400"/>
            <a:ext cx="963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0" y="332656"/>
            <a:ext cx="896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+mj-lt"/>
                <a:cs typeface="+mn-cs"/>
              </a:rPr>
              <a:t>SingAREN-GIX Connectivity </a:t>
            </a:r>
            <a:r>
              <a:rPr lang="en-US" sz="2400" b="1" dirty="0" smtClean="0">
                <a:latin typeface="+mj-lt"/>
                <a:cs typeface="+mn-cs"/>
              </a:rPr>
              <a:t>(</a:t>
            </a:r>
            <a:r>
              <a:rPr lang="en-US" sz="2400" b="1" dirty="0" smtClean="0">
                <a:latin typeface="+mj-lt"/>
              </a:rPr>
              <a:t>04 Jan</a:t>
            </a:r>
            <a:r>
              <a:rPr lang="en-US" sz="2400" b="1" dirty="0" smtClean="0">
                <a:latin typeface="+mj-lt"/>
                <a:cs typeface="+mn-cs"/>
              </a:rPr>
              <a:t> 2012)</a:t>
            </a:r>
            <a:endParaRPr lang="en-US" sz="2400" b="1" dirty="0">
              <a:latin typeface="+mj-lt"/>
              <a:cs typeface="+mn-cs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0" y="1066800"/>
            <a:ext cx="8709025" cy="5268913"/>
            <a:chOff x="457200" y="728661"/>
            <a:chExt cx="9301162" cy="5596196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725487" y="1784350"/>
              <a:ext cx="1687514" cy="4059238"/>
              <a:chOff x="-359" y="-988"/>
              <a:chExt cx="1063" cy="2557"/>
            </a:xfrm>
          </p:grpSpPr>
          <p:pic>
            <p:nvPicPr>
              <p:cNvPr id="102" name="Picture 4" descr="Database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59" y="-988"/>
                <a:ext cx="64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" name="Text Box 5"/>
              <p:cNvSpPr txBox="1">
                <a:spLocks noChangeArrowheads="1"/>
              </p:cNvSpPr>
              <p:nvPr/>
            </p:nvSpPr>
            <p:spPr bwMode="auto">
              <a:xfrm>
                <a:off x="328" y="1342"/>
                <a:ext cx="376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 smtClean="0">
                    <a:latin typeface="Arial Narrow" pitchFamily="34" charset="0"/>
                  </a:rPr>
                  <a:t>SMA</a:t>
                </a:r>
                <a:endParaRPr lang="en-US" sz="1600" b="1" dirty="0">
                  <a:latin typeface="Arial Narrow" pitchFamily="34" charset="0"/>
                </a:endParaRP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4038600" y="5486400"/>
              <a:ext cx="1028700" cy="688975"/>
              <a:chOff x="192" y="2976"/>
              <a:chExt cx="648" cy="434"/>
            </a:xfrm>
          </p:grpSpPr>
          <p:pic>
            <p:nvPicPr>
              <p:cNvPr id="100" name="Picture 7" descr="Database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" y="2976"/>
                <a:ext cx="64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383" y="3022"/>
                <a:ext cx="269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>
                    <a:latin typeface="Arial Narrow" pitchFamily="34" charset="0"/>
                  </a:rPr>
                  <a:t>BII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955927" y="4614863"/>
              <a:ext cx="1028700" cy="688975"/>
              <a:chOff x="230" y="1563"/>
              <a:chExt cx="648" cy="434"/>
            </a:xfrm>
          </p:grpSpPr>
          <p:pic>
            <p:nvPicPr>
              <p:cNvPr id="98" name="Picture 9" descr="Database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0" y="1563"/>
                <a:ext cx="64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" name="Text Box 10"/>
              <p:cNvSpPr txBox="1">
                <a:spLocks noChangeArrowheads="1"/>
              </p:cNvSpPr>
              <p:nvPr/>
            </p:nvSpPr>
            <p:spPr bwMode="auto">
              <a:xfrm>
                <a:off x="346" y="1563"/>
                <a:ext cx="338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>
                    <a:latin typeface="Arial Narrow" pitchFamily="34" charset="0"/>
                  </a:rPr>
                  <a:t>NUS</a:t>
                </a:r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5157789" y="5454650"/>
              <a:ext cx="1028701" cy="688975"/>
              <a:chOff x="177" y="3676"/>
              <a:chExt cx="648" cy="434"/>
            </a:xfrm>
          </p:grpSpPr>
          <p:pic>
            <p:nvPicPr>
              <p:cNvPr id="96" name="Picture 11" descr="Database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" y="3676"/>
                <a:ext cx="64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" name="Text Box 12"/>
              <p:cNvSpPr txBox="1">
                <a:spLocks noChangeArrowheads="1"/>
              </p:cNvSpPr>
              <p:nvPr/>
            </p:nvSpPr>
            <p:spPr bwMode="auto">
              <a:xfrm>
                <a:off x="290" y="3722"/>
                <a:ext cx="423" cy="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>
                    <a:latin typeface="Arial Narrow" pitchFamily="34" charset="0"/>
                  </a:rPr>
                  <a:t>IHPC/</a:t>
                </a:r>
              </a:p>
              <a:p>
                <a:pPr algn="ctr" eaLnBrk="0" hangingPunct="0"/>
                <a:r>
                  <a:rPr lang="en-US" sz="1600" b="1" dirty="0">
                    <a:latin typeface="Arial Narrow" pitchFamily="34" charset="0"/>
                  </a:rPr>
                  <a:t>ACRC</a:t>
                </a: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2681288" y="2243138"/>
              <a:ext cx="3262313" cy="2176463"/>
              <a:chOff x="1689" y="2133"/>
              <a:chExt cx="2055" cy="1371"/>
            </a:xfrm>
          </p:grpSpPr>
          <p:sp>
            <p:nvSpPr>
              <p:cNvPr id="88" name="Rectangle 6"/>
              <p:cNvSpPr>
                <a:spLocks noChangeArrowheads="1"/>
              </p:cNvSpPr>
              <p:nvPr/>
            </p:nvSpPr>
            <p:spPr bwMode="auto">
              <a:xfrm>
                <a:off x="1689" y="2133"/>
                <a:ext cx="1008" cy="13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7"/>
              <p:cNvGrpSpPr>
                <a:grpSpLocks/>
              </p:cNvGrpSpPr>
              <p:nvPr/>
            </p:nvGrpSpPr>
            <p:grpSpPr bwMode="auto">
              <a:xfrm>
                <a:off x="1872" y="2928"/>
                <a:ext cx="648" cy="434"/>
                <a:chOff x="192" y="1296"/>
                <a:chExt cx="648" cy="434"/>
              </a:xfrm>
            </p:grpSpPr>
            <p:pic>
              <p:nvPicPr>
                <p:cNvPr id="94" name="Picture 18" descr="Database0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92" y="1296"/>
                  <a:ext cx="648" cy="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6" y="1342"/>
                  <a:ext cx="361" cy="21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>
                      <a:latin typeface="Arial Narrow" pitchFamily="34" charset="0"/>
                    </a:rPr>
                    <a:t>NICT</a:t>
                  </a:r>
                </a:p>
              </p:txBody>
            </p:sp>
          </p:grpSp>
          <p:sp>
            <p:nvSpPr>
              <p:cNvPr id="90" name="Rectangle 20"/>
              <p:cNvSpPr>
                <a:spLocks noChangeArrowheads="1"/>
              </p:cNvSpPr>
              <p:nvPr/>
            </p:nvSpPr>
            <p:spPr bwMode="auto">
              <a:xfrm>
                <a:off x="2736" y="2133"/>
                <a:ext cx="1008" cy="13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2900" y="2867"/>
                <a:ext cx="648" cy="434"/>
                <a:chOff x="212" y="1331"/>
                <a:chExt cx="648" cy="434"/>
              </a:xfrm>
            </p:grpSpPr>
            <p:pic>
              <p:nvPicPr>
                <p:cNvPr id="92" name="Picture 25" descr="Database0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12" y="1331"/>
                  <a:ext cx="648" cy="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4" y="1377"/>
                  <a:ext cx="646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600" b="1">
                      <a:latin typeface="Arial Narrow" pitchFamily="34" charset="0"/>
                    </a:rPr>
                    <a:t>SingAREN</a:t>
                  </a:r>
                </a:p>
              </p:txBody>
            </p:sp>
          </p:grpSp>
        </p:grp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3305454" y="2266728"/>
              <a:ext cx="976544" cy="2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Rack </a:t>
              </a: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4706065" y="2266392"/>
              <a:ext cx="1447800" cy="29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Rack </a:t>
              </a:r>
            </a:p>
          </p:txBody>
        </p:sp>
        <p:sp>
          <p:nvSpPr>
            <p:cNvPr id="16" name="Line 30"/>
            <p:cNvSpPr>
              <a:spLocks noChangeShapeType="1"/>
            </p:cNvSpPr>
            <p:nvPr/>
          </p:nvSpPr>
          <p:spPr bwMode="auto">
            <a:xfrm flipV="1">
              <a:off x="3340554" y="5302574"/>
              <a:ext cx="0" cy="152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Line 31"/>
            <p:cNvSpPr>
              <a:spLocks noChangeShapeType="1"/>
            </p:cNvSpPr>
            <p:nvPr/>
          </p:nvSpPr>
          <p:spPr bwMode="auto">
            <a:xfrm flipV="1">
              <a:off x="3648170" y="4047361"/>
              <a:ext cx="1122098" cy="5668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 flipV="1">
              <a:off x="5257798" y="4038598"/>
              <a:ext cx="312968" cy="14169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3962400" y="38100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grpSp>
          <p:nvGrpSpPr>
            <p:cNvPr id="20" name="Group 60"/>
            <p:cNvGrpSpPr>
              <a:grpSpLocks/>
            </p:cNvGrpSpPr>
            <p:nvPr/>
          </p:nvGrpSpPr>
          <p:grpSpPr bwMode="auto">
            <a:xfrm>
              <a:off x="8513762" y="2185990"/>
              <a:ext cx="1244600" cy="582613"/>
              <a:chOff x="5315" y="1425"/>
              <a:chExt cx="784" cy="367"/>
            </a:xfrm>
          </p:grpSpPr>
          <p:pic>
            <p:nvPicPr>
              <p:cNvPr id="86" name="Picture 40" descr="BD1818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15" y="1425"/>
                <a:ext cx="784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Text Box 41"/>
              <p:cNvSpPr txBox="1">
                <a:spLocks noChangeArrowheads="1"/>
              </p:cNvSpPr>
              <p:nvPr/>
            </p:nvSpPr>
            <p:spPr bwMode="auto">
              <a:xfrm>
                <a:off x="5417" y="1425"/>
                <a:ext cx="624" cy="3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400" b="1">
                    <a:latin typeface="Bookman"/>
                  </a:rPr>
                  <a:t>StarHub I1</a:t>
                </a:r>
              </a:p>
            </p:txBody>
          </p:sp>
        </p:grpSp>
        <p:pic>
          <p:nvPicPr>
            <p:cNvPr id="21" name="Picture 43" descr="BD18185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5065" y="1376345"/>
              <a:ext cx="838200" cy="58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8570020" y="1452545"/>
              <a:ext cx="999751" cy="4903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200" b="1" dirty="0" smtClean="0">
                  <a:latin typeface="Bookman"/>
                </a:rPr>
                <a:t>PACNET </a:t>
              </a:r>
            </a:p>
            <a:p>
              <a:pPr algn="ctr" eaLnBrk="0" hangingPunct="0"/>
              <a:r>
                <a:rPr lang="en-US" sz="1200" b="1" dirty="0" smtClean="0">
                  <a:latin typeface="Bookman"/>
                </a:rPr>
                <a:t>I1</a:t>
              </a:r>
              <a:endParaRPr lang="en-US" sz="1200" b="1" dirty="0">
                <a:latin typeface="Bookman"/>
              </a:endParaRPr>
            </a:p>
          </p:txBody>
        </p:sp>
        <p:sp>
          <p:nvSpPr>
            <p:cNvPr id="23" name="Text Box 45"/>
            <p:cNvSpPr txBox="1">
              <a:spLocks noChangeArrowheads="1"/>
            </p:cNvSpPr>
            <p:nvPr/>
          </p:nvSpPr>
          <p:spPr bwMode="auto">
            <a:xfrm>
              <a:off x="6019800" y="1524001"/>
              <a:ext cx="1066800" cy="294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200">
                <a:latin typeface="Bookman"/>
              </a:endParaRPr>
            </a:p>
          </p:txBody>
        </p:sp>
        <p:pic>
          <p:nvPicPr>
            <p:cNvPr id="24" name="Picture 49" descr="BD18185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3651250"/>
              <a:ext cx="1066800" cy="7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>
              <a:off x="762000" y="3733800"/>
              <a:ext cx="914400" cy="517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latin typeface="Bookman"/>
                </a:rPr>
                <a:t>NICT Japan</a:t>
              </a:r>
            </a:p>
          </p:txBody>
        </p:sp>
        <p:sp>
          <p:nvSpPr>
            <p:cNvPr id="26" name="Line 51"/>
            <p:cNvSpPr>
              <a:spLocks noChangeShapeType="1"/>
            </p:cNvSpPr>
            <p:nvPr/>
          </p:nvSpPr>
          <p:spPr bwMode="auto">
            <a:xfrm>
              <a:off x="1676400" y="3962400"/>
              <a:ext cx="1295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7" name="Line 55"/>
            <p:cNvSpPr>
              <a:spLocks noChangeShapeType="1"/>
            </p:cNvSpPr>
            <p:nvPr/>
          </p:nvSpPr>
          <p:spPr bwMode="auto">
            <a:xfrm flipV="1">
              <a:off x="5562601" y="2590504"/>
              <a:ext cx="3032464" cy="1143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 flipV="1">
              <a:off x="5562601" y="1733604"/>
              <a:ext cx="3108666" cy="1771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29" name="Line 65"/>
            <p:cNvSpPr>
              <a:spLocks noChangeShapeType="1"/>
            </p:cNvSpPr>
            <p:nvPr/>
          </p:nvSpPr>
          <p:spPr bwMode="auto">
            <a:xfrm flipH="1" flipV="1">
              <a:off x="5486398" y="3962397"/>
              <a:ext cx="3314332" cy="15696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30" name="Text Box 67"/>
            <p:cNvSpPr txBox="1">
              <a:spLocks noChangeArrowheads="1"/>
            </p:cNvSpPr>
            <p:nvPr/>
          </p:nvSpPr>
          <p:spPr bwMode="auto">
            <a:xfrm>
              <a:off x="1828800" y="3733801"/>
              <a:ext cx="825624" cy="50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/>
                <a:t>GE Link</a:t>
              </a:r>
              <a:endParaRPr lang="en-SG" sz="1000"/>
            </a:p>
            <a:p>
              <a:pPr algn="ctr">
                <a:spcBef>
                  <a:spcPct val="50000"/>
                </a:spcBef>
              </a:pPr>
              <a:endParaRPr lang="en-US" sz="1000" b="1"/>
            </a:p>
          </p:txBody>
        </p:sp>
        <p:sp>
          <p:nvSpPr>
            <p:cNvPr id="31" name="Text Box 72"/>
            <p:cNvSpPr txBox="1">
              <a:spLocks noChangeArrowheads="1"/>
            </p:cNvSpPr>
            <p:nvPr/>
          </p:nvSpPr>
          <p:spPr bwMode="auto">
            <a:xfrm>
              <a:off x="4038600" y="3810000"/>
              <a:ext cx="457200" cy="26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000" b="1"/>
            </a:p>
          </p:txBody>
        </p:sp>
        <p:grpSp>
          <p:nvGrpSpPr>
            <p:cNvPr id="32" name="Group 57"/>
            <p:cNvGrpSpPr>
              <a:grpSpLocks/>
            </p:cNvGrpSpPr>
            <p:nvPr/>
          </p:nvGrpSpPr>
          <p:grpSpPr bwMode="auto">
            <a:xfrm>
              <a:off x="8594725" y="5454650"/>
              <a:ext cx="1028700" cy="688975"/>
              <a:chOff x="710" y="4396"/>
              <a:chExt cx="648" cy="434"/>
            </a:xfrm>
          </p:grpSpPr>
          <p:pic>
            <p:nvPicPr>
              <p:cNvPr id="84" name="Picture 58" descr="Database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0" y="4396"/>
                <a:ext cx="64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" name="Text Box 59"/>
              <p:cNvSpPr txBox="1">
                <a:spLocks noChangeArrowheads="1"/>
              </p:cNvSpPr>
              <p:nvPr/>
            </p:nvSpPr>
            <p:spPr bwMode="auto">
              <a:xfrm>
                <a:off x="878" y="4410"/>
                <a:ext cx="275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 smtClean="0">
                    <a:latin typeface="Arial Narrow" pitchFamily="34" charset="0"/>
                  </a:rPr>
                  <a:t>SP</a:t>
                </a:r>
                <a:endParaRPr lang="en-US" sz="1600" b="1" dirty="0">
                  <a:latin typeface="Arial Narrow" pitchFamily="34" charset="0"/>
                </a:endParaRPr>
              </a:p>
            </p:txBody>
          </p:sp>
        </p:grpSp>
        <p:sp>
          <p:nvSpPr>
            <p:cNvPr id="33" name="Text Box 80"/>
            <p:cNvSpPr txBox="1">
              <a:spLocks noChangeArrowheads="1"/>
            </p:cNvSpPr>
            <p:nvPr/>
          </p:nvSpPr>
          <p:spPr bwMode="auto">
            <a:xfrm>
              <a:off x="2590800" y="4876800"/>
              <a:ext cx="4572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34" name="Text Box 81"/>
            <p:cNvSpPr txBox="1">
              <a:spLocks noChangeArrowheads="1"/>
            </p:cNvSpPr>
            <p:nvPr/>
          </p:nvSpPr>
          <p:spPr bwMode="auto">
            <a:xfrm>
              <a:off x="3380341" y="4723557"/>
              <a:ext cx="4572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35" name="Text Box 82"/>
            <p:cNvSpPr txBox="1">
              <a:spLocks noChangeArrowheads="1"/>
            </p:cNvSpPr>
            <p:nvPr/>
          </p:nvSpPr>
          <p:spPr bwMode="auto">
            <a:xfrm>
              <a:off x="4419600" y="4876801"/>
              <a:ext cx="4572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>
              <a:off x="5105400" y="4953000"/>
              <a:ext cx="609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37" name="Text Box 84"/>
            <p:cNvSpPr txBox="1">
              <a:spLocks noChangeArrowheads="1"/>
            </p:cNvSpPr>
            <p:nvPr/>
          </p:nvSpPr>
          <p:spPr bwMode="auto">
            <a:xfrm>
              <a:off x="3886200" y="3505200"/>
              <a:ext cx="4572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38" name="Text Box 85"/>
            <p:cNvSpPr txBox="1">
              <a:spLocks noChangeArrowheads="1"/>
            </p:cNvSpPr>
            <p:nvPr/>
          </p:nvSpPr>
          <p:spPr bwMode="auto">
            <a:xfrm>
              <a:off x="6248400" y="2971800"/>
              <a:ext cx="556334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39" name="Text Box 87"/>
            <p:cNvSpPr txBox="1">
              <a:spLocks noChangeArrowheads="1"/>
            </p:cNvSpPr>
            <p:nvPr/>
          </p:nvSpPr>
          <p:spPr bwMode="auto">
            <a:xfrm>
              <a:off x="6019800" y="3352800"/>
              <a:ext cx="540798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grpSp>
          <p:nvGrpSpPr>
            <p:cNvPr id="40" name="Group 92"/>
            <p:cNvGrpSpPr>
              <a:grpSpLocks/>
            </p:cNvGrpSpPr>
            <p:nvPr/>
          </p:nvGrpSpPr>
          <p:grpSpPr bwMode="auto">
            <a:xfrm>
              <a:off x="6642102" y="728661"/>
              <a:ext cx="990600" cy="582613"/>
              <a:chOff x="4712" y="2043"/>
              <a:chExt cx="624" cy="367"/>
            </a:xfrm>
          </p:grpSpPr>
          <p:pic>
            <p:nvPicPr>
              <p:cNvPr id="82" name="Picture 93" descr="BD1818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63" y="2043"/>
                <a:ext cx="528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Text Box 94"/>
              <p:cNvSpPr txBox="1">
                <a:spLocks noChangeArrowheads="1"/>
              </p:cNvSpPr>
              <p:nvPr/>
            </p:nvSpPr>
            <p:spPr bwMode="auto">
              <a:xfrm>
                <a:off x="4712" y="2094"/>
                <a:ext cx="624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400" b="1">
                    <a:latin typeface="Bookman"/>
                  </a:rPr>
                  <a:t>TEIN3</a:t>
                </a:r>
              </a:p>
            </p:txBody>
          </p:sp>
        </p:grpSp>
        <p:grpSp>
          <p:nvGrpSpPr>
            <p:cNvPr id="41" name="Group 95"/>
            <p:cNvGrpSpPr>
              <a:grpSpLocks/>
            </p:cNvGrpSpPr>
            <p:nvPr/>
          </p:nvGrpSpPr>
          <p:grpSpPr bwMode="auto">
            <a:xfrm>
              <a:off x="7943858" y="728663"/>
              <a:ext cx="990601" cy="582613"/>
              <a:chOff x="5196" y="1899"/>
              <a:chExt cx="624" cy="367"/>
            </a:xfrm>
          </p:grpSpPr>
          <p:pic>
            <p:nvPicPr>
              <p:cNvPr id="80" name="Picture 96" descr="BD1818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96" y="1899"/>
                <a:ext cx="615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" name="Text Box 97"/>
              <p:cNvSpPr txBox="1">
                <a:spLocks noChangeArrowheads="1"/>
              </p:cNvSpPr>
              <p:nvPr/>
            </p:nvSpPr>
            <p:spPr bwMode="auto">
              <a:xfrm>
                <a:off x="5196" y="1950"/>
                <a:ext cx="624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400" b="1">
                    <a:latin typeface="Bookman"/>
                  </a:rPr>
                  <a:t>AARNet</a:t>
                </a:r>
              </a:p>
            </p:txBody>
          </p:sp>
        </p:grpSp>
        <p:grpSp>
          <p:nvGrpSpPr>
            <p:cNvPr id="42" name="Group 102"/>
            <p:cNvGrpSpPr>
              <a:grpSpLocks/>
            </p:cNvGrpSpPr>
            <p:nvPr/>
          </p:nvGrpSpPr>
          <p:grpSpPr bwMode="auto">
            <a:xfrm>
              <a:off x="7391400" y="5454650"/>
              <a:ext cx="1028700" cy="688975"/>
              <a:chOff x="192" y="3772"/>
              <a:chExt cx="648" cy="434"/>
            </a:xfrm>
          </p:grpSpPr>
          <p:pic>
            <p:nvPicPr>
              <p:cNvPr id="78" name="Picture 103" descr="Database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" y="3772"/>
                <a:ext cx="64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Text Box 104"/>
              <p:cNvSpPr txBox="1">
                <a:spLocks noChangeArrowheads="1"/>
              </p:cNvSpPr>
              <p:nvPr/>
            </p:nvSpPr>
            <p:spPr bwMode="auto">
              <a:xfrm>
                <a:off x="385" y="3801"/>
                <a:ext cx="262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>
                    <a:latin typeface="Arial Narrow" pitchFamily="34" charset="0"/>
                  </a:rPr>
                  <a:t>RP</a:t>
                </a:r>
              </a:p>
            </p:txBody>
          </p:sp>
        </p:grpSp>
        <p:sp>
          <p:nvSpPr>
            <p:cNvPr id="44" name="Line 108"/>
            <p:cNvSpPr>
              <a:spLocks noChangeShapeType="1"/>
            </p:cNvSpPr>
            <p:nvPr/>
          </p:nvSpPr>
          <p:spPr bwMode="auto">
            <a:xfrm>
              <a:off x="5410200" y="3962400"/>
              <a:ext cx="2236973" cy="1493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46" name="Text Box 111"/>
            <p:cNvSpPr txBox="1">
              <a:spLocks noChangeArrowheads="1"/>
            </p:cNvSpPr>
            <p:nvPr/>
          </p:nvSpPr>
          <p:spPr bwMode="auto">
            <a:xfrm>
              <a:off x="7543800" y="6096000"/>
              <a:ext cx="990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47" name="Text Box 113"/>
            <p:cNvSpPr txBox="1">
              <a:spLocks noChangeArrowheads="1"/>
            </p:cNvSpPr>
            <p:nvPr/>
          </p:nvSpPr>
          <p:spPr bwMode="auto">
            <a:xfrm>
              <a:off x="6400800" y="5029200"/>
              <a:ext cx="566691" cy="23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grpSp>
          <p:nvGrpSpPr>
            <p:cNvPr id="43" name="Group 102"/>
            <p:cNvGrpSpPr>
              <a:grpSpLocks/>
            </p:cNvGrpSpPr>
            <p:nvPr/>
          </p:nvGrpSpPr>
          <p:grpSpPr bwMode="auto">
            <a:xfrm>
              <a:off x="533400" y="5334000"/>
              <a:ext cx="1028700" cy="688975"/>
              <a:chOff x="192" y="3696"/>
              <a:chExt cx="648" cy="434"/>
            </a:xfrm>
          </p:grpSpPr>
          <p:pic>
            <p:nvPicPr>
              <p:cNvPr id="74" name="Picture 103" descr="Database0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2000"/>
              </a:blip>
              <a:srcRect/>
              <a:stretch>
                <a:fillRect/>
              </a:stretch>
            </p:blipFill>
            <p:spPr bwMode="auto">
              <a:xfrm>
                <a:off x="192" y="3696"/>
                <a:ext cx="64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" name="Text Box 104"/>
              <p:cNvSpPr txBox="1">
                <a:spLocks noChangeArrowheads="1"/>
              </p:cNvSpPr>
              <p:nvPr/>
            </p:nvSpPr>
            <p:spPr bwMode="auto">
              <a:xfrm>
                <a:off x="337" y="3742"/>
                <a:ext cx="357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 smtClean="0">
                    <a:latin typeface="Arial Narrow" pitchFamily="34" charset="0"/>
                  </a:rPr>
                  <a:t>NTU</a:t>
                </a:r>
                <a:endParaRPr lang="en-US" sz="1600" b="1" dirty="0">
                  <a:latin typeface="Arial Narrow" pitchFamily="34" charset="0"/>
                </a:endParaRPr>
              </a:p>
            </p:txBody>
          </p:sp>
        </p:grpSp>
        <p:sp>
          <p:nvSpPr>
            <p:cNvPr id="49" name="Line 109"/>
            <p:cNvSpPr>
              <a:spLocks noChangeShapeType="1"/>
            </p:cNvSpPr>
            <p:nvPr/>
          </p:nvSpPr>
          <p:spPr bwMode="auto">
            <a:xfrm flipH="1">
              <a:off x="1219199" y="3885473"/>
              <a:ext cx="3388312" cy="14485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0" name="Text Box 112"/>
            <p:cNvSpPr txBox="1">
              <a:spLocks noChangeArrowheads="1"/>
            </p:cNvSpPr>
            <p:nvPr/>
          </p:nvSpPr>
          <p:spPr bwMode="auto">
            <a:xfrm>
              <a:off x="1676400" y="4775988"/>
              <a:ext cx="57113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73" name="Text Box 104"/>
            <p:cNvSpPr txBox="1">
              <a:spLocks noChangeArrowheads="1"/>
            </p:cNvSpPr>
            <p:nvPr/>
          </p:nvSpPr>
          <p:spPr bwMode="auto">
            <a:xfrm>
              <a:off x="1165799" y="1676400"/>
              <a:ext cx="197290" cy="359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b="1" dirty="0">
                <a:latin typeface="Arial Narrow" pitchFamily="34" charset="0"/>
              </a:endParaRPr>
            </a:p>
          </p:txBody>
        </p:sp>
        <p:grpSp>
          <p:nvGrpSpPr>
            <p:cNvPr id="45" name="Group 102"/>
            <p:cNvGrpSpPr>
              <a:grpSpLocks/>
            </p:cNvGrpSpPr>
            <p:nvPr/>
          </p:nvGrpSpPr>
          <p:grpSpPr bwMode="auto">
            <a:xfrm>
              <a:off x="650875" y="2590800"/>
              <a:ext cx="1073150" cy="688975"/>
              <a:chOff x="170" y="3696"/>
              <a:chExt cx="676" cy="434"/>
            </a:xfrm>
          </p:grpSpPr>
          <p:pic>
            <p:nvPicPr>
              <p:cNvPr id="70" name="Picture 103" descr="Database0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2" y="3696"/>
                <a:ext cx="648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Text Box 104"/>
              <p:cNvSpPr txBox="1">
                <a:spLocks noChangeArrowheads="1"/>
              </p:cNvSpPr>
              <p:nvPr/>
            </p:nvSpPr>
            <p:spPr bwMode="auto">
              <a:xfrm>
                <a:off x="170" y="3696"/>
                <a:ext cx="676" cy="3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 dirty="0" smtClean="0">
                    <a:latin typeface="Arial Narrow" pitchFamily="34" charset="0"/>
                  </a:rPr>
                  <a:t>Microsoft </a:t>
                </a:r>
                <a:endParaRPr lang="en-US" sz="1600" b="1" dirty="0">
                  <a:latin typeface="Arial Narrow" pitchFamily="34" charset="0"/>
                </a:endParaRPr>
              </a:p>
              <a:p>
                <a:pPr algn="ctr" eaLnBrk="0" hangingPunct="0"/>
                <a:r>
                  <a:rPr lang="en-US" sz="1600" b="1" dirty="0">
                    <a:latin typeface="Arial Narrow" pitchFamily="34" charset="0"/>
                  </a:rPr>
                  <a:t>Singapore</a:t>
                </a:r>
              </a:p>
            </p:txBody>
          </p:sp>
        </p:grp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>
              <a:off x="1676400" y="2895600"/>
              <a:ext cx="2931112" cy="747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7" name="Line 98"/>
            <p:cNvSpPr>
              <a:spLocks noChangeShapeType="1"/>
            </p:cNvSpPr>
            <p:nvPr/>
          </p:nvSpPr>
          <p:spPr bwMode="auto">
            <a:xfrm flipH="1">
              <a:off x="5421298" y="1214457"/>
              <a:ext cx="1464816" cy="22662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8" name="Text Box 100"/>
            <p:cNvSpPr txBox="1">
              <a:spLocks noChangeArrowheads="1"/>
            </p:cNvSpPr>
            <p:nvPr/>
          </p:nvSpPr>
          <p:spPr bwMode="auto">
            <a:xfrm>
              <a:off x="7048870" y="1619176"/>
              <a:ext cx="609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59" name="Line 98"/>
            <p:cNvSpPr>
              <a:spLocks noChangeShapeType="1"/>
            </p:cNvSpPr>
            <p:nvPr/>
          </p:nvSpPr>
          <p:spPr bwMode="auto">
            <a:xfrm flipH="1">
              <a:off x="5562600" y="1214458"/>
              <a:ext cx="2544193" cy="22907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60" name="Text Box 100"/>
            <p:cNvSpPr txBox="1">
              <a:spLocks noChangeArrowheads="1"/>
            </p:cNvSpPr>
            <p:nvPr/>
          </p:nvSpPr>
          <p:spPr bwMode="auto">
            <a:xfrm>
              <a:off x="7086600" y="2133600"/>
              <a:ext cx="609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61" name="Text Box 100"/>
            <p:cNvSpPr txBox="1">
              <a:spLocks noChangeArrowheads="1"/>
            </p:cNvSpPr>
            <p:nvPr/>
          </p:nvSpPr>
          <p:spPr bwMode="auto">
            <a:xfrm>
              <a:off x="2057400" y="2209800"/>
              <a:ext cx="609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62" name="Text Box 83"/>
            <p:cNvSpPr txBox="1">
              <a:spLocks noChangeArrowheads="1"/>
            </p:cNvSpPr>
            <p:nvPr/>
          </p:nvSpPr>
          <p:spPr bwMode="auto">
            <a:xfrm>
              <a:off x="7086600" y="4876800"/>
              <a:ext cx="609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63" name="Text Box 83"/>
            <p:cNvSpPr txBox="1">
              <a:spLocks noChangeArrowheads="1"/>
            </p:cNvSpPr>
            <p:nvPr/>
          </p:nvSpPr>
          <p:spPr bwMode="auto">
            <a:xfrm>
              <a:off x="7086600" y="4267200"/>
              <a:ext cx="609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64" name="Text Box 83"/>
            <p:cNvSpPr txBox="1">
              <a:spLocks noChangeArrowheads="1"/>
            </p:cNvSpPr>
            <p:nvPr/>
          </p:nvSpPr>
          <p:spPr bwMode="auto">
            <a:xfrm>
              <a:off x="2003394" y="2752390"/>
              <a:ext cx="609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65" name="Text Box 111"/>
            <p:cNvSpPr txBox="1">
              <a:spLocks noChangeArrowheads="1"/>
            </p:cNvSpPr>
            <p:nvPr/>
          </p:nvSpPr>
          <p:spPr bwMode="auto">
            <a:xfrm>
              <a:off x="1600200" y="6096000"/>
              <a:ext cx="11430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66" name="Text Box 111"/>
            <p:cNvSpPr txBox="1">
              <a:spLocks noChangeArrowheads="1"/>
            </p:cNvSpPr>
            <p:nvPr/>
          </p:nvSpPr>
          <p:spPr bwMode="auto">
            <a:xfrm>
              <a:off x="457200" y="6095999"/>
              <a:ext cx="990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  <p:sp>
          <p:nvSpPr>
            <p:cNvPr id="67" name="Text Box 83"/>
            <p:cNvSpPr txBox="1">
              <a:spLocks noChangeArrowheads="1"/>
            </p:cNvSpPr>
            <p:nvPr/>
          </p:nvSpPr>
          <p:spPr bwMode="auto">
            <a:xfrm>
              <a:off x="7010400" y="3657600"/>
              <a:ext cx="609600" cy="22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800"/>
            </a:p>
          </p:txBody>
        </p:sp>
      </p:grpSp>
      <p:pic>
        <p:nvPicPr>
          <p:cNvPr id="104" name="Picture 48" descr="BD1818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5638" y="3276600"/>
            <a:ext cx="213836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ectangle 118"/>
          <p:cNvSpPr>
            <a:spLocks noChangeArrowheads="1"/>
          </p:cNvSpPr>
          <p:nvPr/>
        </p:nvSpPr>
        <p:spPr bwMode="auto">
          <a:xfrm>
            <a:off x="6772275" y="3352800"/>
            <a:ext cx="2595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latin typeface="Bookman"/>
              </a:rPr>
              <a:t>Vietnam/Mumbai/</a:t>
            </a:r>
          </a:p>
          <a:p>
            <a:pPr algn="ctr" eaLnBrk="0" hangingPunct="0"/>
            <a:r>
              <a:rPr lang="en-US" sz="1200" b="1">
                <a:latin typeface="Bookman"/>
              </a:rPr>
              <a:t>HongKong /Europe </a:t>
            </a:r>
          </a:p>
          <a:p>
            <a:pPr algn="ctr" eaLnBrk="0" hangingPunct="0"/>
            <a:r>
              <a:rPr lang="en-US" sz="1200" b="1">
                <a:latin typeface="Bookman"/>
              </a:rPr>
              <a:t>via TATA/</a:t>
            </a:r>
          </a:p>
          <a:p>
            <a:pPr algn="ctr" eaLnBrk="0" hangingPunct="0"/>
            <a:r>
              <a:rPr lang="en-US" sz="1200" b="1">
                <a:latin typeface="Bookman"/>
              </a:rPr>
              <a:t>NRN</a:t>
            </a:r>
          </a:p>
        </p:txBody>
      </p:sp>
      <p:sp>
        <p:nvSpPr>
          <p:cNvPr id="106" name="TextBox 124"/>
          <p:cNvSpPr txBox="1">
            <a:spLocks noChangeArrowheads="1"/>
          </p:cNvSpPr>
          <p:nvPr/>
        </p:nvSpPr>
        <p:spPr bwMode="auto">
          <a:xfrm>
            <a:off x="323528" y="2010742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SGIX</a:t>
            </a: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4383088" y="2420938"/>
            <a:ext cx="18573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 b="1">
              <a:latin typeface="Arial Narrow" pitchFamily="34" charset="0"/>
            </a:endParaRPr>
          </a:p>
        </p:txBody>
      </p:sp>
      <p:sp>
        <p:nvSpPr>
          <p:cNvPr id="108" name="Text Box 84"/>
          <p:cNvSpPr txBox="1">
            <a:spLocks noChangeArrowheads="1"/>
          </p:cNvSpPr>
          <p:nvPr/>
        </p:nvSpPr>
        <p:spPr bwMode="auto">
          <a:xfrm>
            <a:off x="6781800" y="4114800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/>
              <a:t>GE Link</a:t>
            </a:r>
            <a:endParaRPr lang="en-SG" sz="800"/>
          </a:p>
          <a:p>
            <a:pPr algn="ctr">
              <a:spcBef>
                <a:spcPct val="50000"/>
              </a:spcBef>
            </a:pPr>
            <a:endParaRPr lang="en-US" sz="800"/>
          </a:p>
        </p:txBody>
      </p:sp>
      <p:pic>
        <p:nvPicPr>
          <p:cNvPr id="109" name="Picture 25" descr="Databas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963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Rectangle 134"/>
          <p:cNvSpPr>
            <a:spLocks noChangeArrowheads="1"/>
          </p:cNvSpPr>
          <p:nvPr/>
        </p:nvSpPr>
        <p:spPr bwMode="auto">
          <a:xfrm>
            <a:off x="5562600" y="3657600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>
                <a:latin typeface="Arial Narrow" pitchFamily="34" charset="0"/>
              </a:rPr>
              <a:t>GLORIAD</a:t>
            </a:r>
          </a:p>
        </p:txBody>
      </p:sp>
      <p:sp>
        <p:nvSpPr>
          <p:cNvPr id="111" name="Rectangle 140"/>
          <p:cNvSpPr>
            <a:spLocks noChangeArrowheads="1"/>
          </p:cNvSpPr>
          <p:nvPr/>
        </p:nvSpPr>
        <p:spPr bwMode="auto">
          <a:xfrm>
            <a:off x="6019800" y="2514600"/>
            <a:ext cx="51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Rack </a:t>
            </a:r>
          </a:p>
        </p:txBody>
      </p:sp>
      <p:sp>
        <p:nvSpPr>
          <p:cNvPr id="112" name="Line 109"/>
          <p:cNvSpPr>
            <a:spLocks noChangeShapeType="1"/>
          </p:cNvSpPr>
          <p:nvPr/>
        </p:nvSpPr>
        <p:spPr bwMode="auto">
          <a:xfrm>
            <a:off x="4800600" y="3962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3" name="Line 109"/>
          <p:cNvSpPr>
            <a:spLocks noChangeShapeType="1"/>
          </p:cNvSpPr>
          <p:nvPr/>
        </p:nvSpPr>
        <p:spPr bwMode="auto">
          <a:xfrm>
            <a:off x="6553200" y="3962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14" name="TextBox 120"/>
          <p:cNvSpPr txBox="1">
            <a:spLocks noChangeArrowheads="1"/>
          </p:cNvSpPr>
          <p:nvPr/>
        </p:nvSpPr>
        <p:spPr bwMode="auto">
          <a:xfrm>
            <a:off x="1187624" y="2276873"/>
            <a:ext cx="6480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FE Link</a:t>
            </a:r>
            <a:endParaRPr lang="en-SG" sz="1000" dirty="0"/>
          </a:p>
        </p:txBody>
      </p:sp>
      <p:sp>
        <p:nvSpPr>
          <p:cNvPr id="115" name="Rectangle 125"/>
          <p:cNvSpPr>
            <a:spLocks noChangeArrowheads="1"/>
          </p:cNvSpPr>
          <p:nvPr/>
        </p:nvSpPr>
        <p:spPr bwMode="auto">
          <a:xfrm>
            <a:off x="5257800" y="1524000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GE Link</a:t>
            </a:r>
            <a:endParaRPr lang="en-SG" sz="1000"/>
          </a:p>
          <a:p>
            <a:pPr algn="ctr"/>
            <a:endParaRPr lang="en-SG" sz="1000"/>
          </a:p>
        </p:txBody>
      </p:sp>
      <p:sp>
        <p:nvSpPr>
          <p:cNvPr id="116" name="Rectangle 126"/>
          <p:cNvSpPr>
            <a:spLocks noChangeArrowheads="1"/>
          </p:cNvSpPr>
          <p:nvPr/>
        </p:nvSpPr>
        <p:spPr bwMode="auto">
          <a:xfrm>
            <a:off x="6248400" y="1676400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GE Link</a:t>
            </a:r>
            <a:endParaRPr lang="en-SG" sz="1000"/>
          </a:p>
          <a:p>
            <a:pPr algn="ctr"/>
            <a:endParaRPr lang="en-SG" sz="1000"/>
          </a:p>
        </p:txBody>
      </p:sp>
      <p:sp>
        <p:nvSpPr>
          <p:cNvPr id="117" name="Rectangle 127"/>
          <p:cNvSpPr>
            <a:spLocks noChangeArrowheads="1"/>
          </p:cNvSpPr>
          <p:nvPr/>
        </p:nvSpPr>
        <p:spPr bwMode="auto">
          <a:xfrm>
            <a:off x="6886575" y="1905000"/>
            <a:ext cx="617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FE Link</a:t>
            </a:r>
            <a:endParaRPr lang="en-SG" sz="1000"/>
          </a:p>
          <a:p>
            <a:pPr algn="ctr"/>
            <a:endParaRPr lang="en-SG" sz="1000"/>
          </a:p>
        </p:txBody>
      </p:sp>
      <p:sp>
        <p:nvSpPr>
          <p:cNvPr id="119" name="Rectangle 132"/>
          <p:cNvSpPr>
            <a:spLocks noChangeArrowheads="1"/>
          </p:cNvSpPr>
          <p:nvPr/>
        </p:nvSpPr>
        <p:spPr bwMode="auto">
          <a:xfrm>
            <a:off x="6661150" y="4876800"/>
            <a:ext cx="638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GE Link</a:t>
            </a:r>
            <a:endParaRPr lang="en-SG" sz="1000"/>
          </a:p>
        </p:txBody>
      </p:sp>
      <p:sp>
        <p:nvSpPr>
          <p:cNvPr id="120" name="Rectangle 133"/>
          <p:cNvSpPr>
            <a:spLocks noChangeArrowheads="1"/>
          </p:cNvSpPr>
          <p:nvPr/>
        </p:nvSpPr>
        <p:spPr bwMode="auto">
          <a:xfrm>
            <a:off x="6324600" y="5105400"/>
            <a:ext cx="638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GE Link</a:t>
            </a:r>
            <a:endParaRPr lang="en-SG" sz="1000"/>
          </a:p>
        </p:txBody>
      </p:sp>
      <p:sp>
        <p:nvSpPr>
          <p:cNvPr id="122" name="Rectangle 136"/>
          <p:cNvSpPr>
            <a:spLocks noChangeArrowheads="1"/>
          </p:cNvSpPr>
          <p:nvPr/>
        </p:nvSpPr>
        <p:spPr bwMode="auto">
          <a:xfrm>
            <a:off x="3069729" y="4581128"/>
            <a:ext cx="638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GE Link</a:t>
            </a:r>
            <a:endParaRPr lang="en-SG" sz="1000" dirty="0"/>
          </a:p>
        </p:txBody>
      </p:sp>
      <p:sp>
        <p:nvSpPr>
          <p:cNvPr id="123" name="Rectangle 137"/>
          <p:cNvSpPr>
            <a:spLocks noChangeArrowheads="1"/>
          </p:cNvSpPr>
          <p:nvPr/>
        </p:nvSpPr>
        <p:spPr bwMode="auto">
          <a:xfrm>
            <a:off x="6945313" y="2590800"/>
            <a:ext cx="6175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FE Link</a:t>
            </a:r>
            <a:endParaRPr lang="en-SG" sz="1000"/>
          </a:p>
        </p:txBody>
      </p:sp>
      <p:sp>
        <p:nvSpPr>
          <p:cNvPr id="124" name="Rectangle 138"/>
          <p:cNvSpPr>
            <a:spLocks noChangeArrowheads="1"/>
          </p:cNvSpPr>
          <p:nvPr/>
        </p:nvSpPr>
        <p:spPr bwMode="auto">
          <a:xfrm>
            <a:off x="879475" y="4876800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GE Link</a:t>
            </a:r>
            <a:endParaRPr lang="en-SG" sz="1000"/>
          </a:p>
          <a:p>
            <a:pPr algn="ctr"/>
            <a:endParaRPr lang="en-SG" sz="1000"/>
          </a:p>
        </p:txBody>
      </p:sp>
      <p:sp>
        <p:nvSpPr>
          <p:cNvPr id="125" name="Rectangle 139"/>
          <p:cNvSpPr>
            <a:spLocks noChangeArrowheads="1"/>
          </p:cNvSpPr>
          <p:nvPr/>
        </p:nvSpPr>
        <p:spPr bwMode="auto">
          <a:xfrm>
            <a:off x="1590268" y="5029200"/>
            <a:ext cx="543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F</a:t>
            </a:r>
            <a:r>
              <a:rPr lang="en-US" sz="1000" dirty="0" smtClean="0"/>
              <a:t>E </a:t>
            </a:r>
            <a:r>
              <a:rPr lang="en-US" sz="1000" dirty="0"/>
              <a:t>Link</a:t>
            </a:r>
            <a:endParaRPr lang="en-SG" sz="1000" dirty="0"/>
          </a:p>
          <a:p>
            <a:pPr algn="ctr"/>
            <a:endParaRPr lang="en-SG" sz="1000" dirty="0"/>
          </a:p>
        </p:txBody>
      </p:sp>
      <p:sp>
        <p:nvSpPr>
          <p:cNvPr id="126" name="Rectangle 141"/>
          <p:cNvSpPr>
            <a:spLocks noChangeArrowheads="1"/>
          </p:cNvSpPr>
          <p:nvPr/>
        </p:nvSpPr>
        <p:spPr bwMode="auto">
          <a:xfrm>
            <a:off x="4114800" y="4800600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GE Link</a:t>
            </a:r>
            <a:endParaRPr lang="en-SG" sz="1000"/>
          </a:p>
          <a:p>
            <a:pPr algn="ctr"/>
            <a:endParaRPr lang="en-SG" sz="1000"/>
          </a:p>
        </p:txBody>
      </p:sp>
      <p:sp>
        <p:nvSpPr>
          <p:cNvPr id="127" name="Rectangle 142"/>
          <p:cNvSpPr>
            <a:spLocks noChangeArrowheads="1"/>
          </p:cNvSpPr>
          <p:nvPr/>
        </p:nvSpPr>
        <p:spPr bwMode="auto">
          <a:xfrm>
            <a:off x="5004048" y="5229200"/>
            <a:ext cx="576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FE Link</a:t>
            </a:r>
            <a:endParaRPr lang="en-SG" sz="1000" dirty="0"/>
          </a:p>
          <a:p>
            <a:pPr algn="ctr"/>
            <a:endParaRPr lang="en-SG" sz="1000" dirty="0"/>
          </a:p>
        </p:txBody>
      </p:sp>
      <p:sp>
        <p:nvSpPr>
          <p:cNvPr id="128" name="Rectangle 143"/>
          <p:cNvSpPr>
            <a:spLocks noChangeArrowheads="1"/>
          </p:cNvSpPr>
          <p:nvPr/>
        </p:nvSpPr>
        <p:spPr bwMode="auto">
          <a:xfrm>
            <a:off x="1259632" y="1340768"/>
            <a:ext cx="725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GE </a:t>
            </a:r>
            <a:r>
              <a:rPr lang="en-US" sz="1000" dirty="0" smtClean="0"/>
              <a:t>Link</a:t>
            </a:r>
            <a:endParaRPr lang="en-SG" sz="1000" dirty="0"/>
          </a:p>
        </p:txBody>
      </p:sp>
      <p:sp>
        <p:nvSpPr>
          <p:cNvPr id="129" name="Rectangle 144"/>
          <p:cNvSpPr>
            <a:spLocks noChangeArrowheads="1"/>
          </p:cNvSpPr>
          <p:nvPr/>
        </p:nvSpPr>
        <p:spPr bwMode="auto">
          <a:xfrm>
            <a:off x="1255713" y="2895600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GE Link</a:t>
            </a:r>
            <a:endParaRPr lang="en-SG" sz="1000"/>
          </a:p>
          <a:p>
            <a:pPr algn="ctr"/>
            <a:endParaRPr lang="en-SG" sz="1000"/>
          </a:p>
        </p:txBody>
      </p:sp>
      <p:sp>
        <p:nvSpPr>
          <p:cNvPr id="130" name="Line 109"/>
          <p:cNvSpPr>
            <a:spLocks noChangeShapeType="1"/>
          </p:cNvSpPr>
          <p:nvPr/>
        </p:nvSpPr>
        <p:spPr bwMode="auto">
          <a:xfrm flipH="1">
            <a:off x="5364088" y="5805264"/>
            <a:ext cx="720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pic>
        <p:nvPicPr>
          <p:cNvPr id="131" name="Picture 7" descr="Databas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587" y="5516016"/>
            <a:ext cx="96361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ext Box 8"/>
          <p:cNvSpPr txBox="1">
            <a:spLocks noChangeArrowheads="1"/>
          </p:cNvSpPr>
          <p:nvPr/>
        </p:nvSpPr>
        <p:spPr bwMode="auto">
          <a:xfrm>
            <a:off x="5465737" y="5513487"/>
            <a:ext cx="852488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>
                <a:latin typeface="Arial Narrow" pitchFamily="34" charset="0"/>
              </a:rPr>
              <a:t>HP Labs</a:t>
            </a:r>
          </a:p>
        </p:txBody>
      </p:sp>
      <p:sp>
        <p:nvSpPr>
          <p:cNvPr id="133" name="Line 31"/>
          <p:cNvSpPr>
            <a:spLocks noChangeShapeType="1"/>
          </p:cNvSpPr>
          <p:nvPr/>
        </p:nvSpPr>
        <p:spPr bwMode="auto">
          <a:xfrm flipV="1">
            <a:off x="3886200" y="4191000"/>
            <a:ext cx="381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4" name="Rectangle 132"/>
          <p:cNvSpPr>
            <a:spLocks noChangeArrowheads="1"/>
          </p:cNvSpPr>
          <p:nvPr/>
        </p:nvSpPr>
        <p:spPr bwMode="auto">
          <a:xfrm>
            <a:off x="3429769" y="5029200"/>
            <a:ext cx="638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GE Link</a:t>
            </a:r>
            <a:endParaRPr lang="en-SG" sz="1000" dirty="0"/>
          </a:p>
        </p:txBody>
      </p:sp>
      <p:pic>
        <p:nvPicPr>
          <p:cNvPr id="135" name="Picture 4" descr="Databas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40768"/>
            <a:ext cx="963210" cy="6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Line 109"/>
          <p:cNvSpPr>
            <a:spLocks noChangeShapeType="1"/>
          </p:cNvSpPr>
          <p:nvPr/>
        </p:nvSpPr>
        <p:spPr bwMode="auto">
          <a:xfrm>
            <a:off x="2699792" y="1916832"/>
            <a:ext cx="1567408" cy="16645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37" name="TextBox 136"/>
          <p:cNvSpPr txBox="1"/>
          <p:nvPr/>
        </p:nvSpPr>
        <p:spPr>
          <a:xfrm>
            <a:off x="2057400" y="1340768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SOX</a:t>
            </a:r>
            <a:endParaRPr lang="en-SG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895600" y="16002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GE Link</a:t>
            </a:r>
            <a:endParaRPr lang="en-SG" sz="1100" dirty="0"/>
          </a:p>
        </p:txBody>
      </p:sp>
      <p:sp>
        <p:nvSpPr>
          <p:cNvPr id="139" name="Line 109"/>
          <p:cNvSpPr>
            <a:spLocks noChangeShapeType="1"/>
          </p:cNvSpPr>
          <p:nvPr/>
        </p:nvSpPr>
        <p:spPr bwMode="auto">
          <a:xfrm>
            <a:off x="1187624" y="2492896"/>
            <a:ext cx="2774776" cy="11647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pic>
        <p:nvPicPr>
          <p:cNvPr id="140" name="Picture 103" descr="Databas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22" y="1268150"/>
            <a:ext cx="963210" cy="6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Text Box 104"/>
          <p:cNvSpPr txBox="1">
            <a:spLocks noChangeArrowheads="1"/>
          </p:cNvSpPr>
          <p:nvPr/>
        </p:nvSpPr>
        <p:spPr bwMode="auto">
          <a:xfrm>
            <a:off x="296422" y="1268150"/>
            <a:ext cx="940913" cy="5500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>
                <a:latin typeface="Arial Narrow" pitchFamily="34" charset="0"/>
              </a:rPr>
              <a:t>Google </a:t>
            </a:r>
          </a:p>
          <a:p>
            <a:pPr algn="ctr" eaLnBrk="0" hangingPunct="0"/>
            <a:r>
              <a:rPr lang="en-US" sz="1600" b="1" dirty="0">
                <a:latin typeface="Arial Narrow" pitchFamily="34" charset="0"/>
              </a:rPr>
              <a:t>Singapore</a:t>
            </a:r>
          </a:p>
        </p:txBody>
      </p:sp>
      <p:sp>
        <p:nvSpPr>
          <p:cNvPr id="142" name="Line 30"/>
          <p:cNvSpPr>
            <a:spLocks noChangeShapeType="1"/>
          </p:cNvSpPr>
          <p:nvPr/>
        </p:nvSpPr>
        <p:spPr bwMode="auto">
          <a:xfrm>
            <a:off x="1259632" y="1700808"/>
            <a:ext cx="6480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pic>
        <p:nvPicPr>
          <p:cNvPr id="143" name="Picture 9" descr="Databas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997" y="5517232"/>
            <a:ext cx="963210" cy="6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Text Box 10"/>
          <p:cNvSpPr txBox="1">
            <a:spLocks noChangeArrowheads="1"/>
          </p:cNvSpPr>
          <p:nvPr/>
        </p:nvSpPr>
        <p:spPr bwMode="auto">
          <a:xfrm>
            <a:off x="2397510" y="5517232"/>
            <a:ext cx="5309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smtClean="0">
                <a:latin typeface="Arial Narrow" pitchFamily="34" charset="0"/>
              </a:rPr>
              <a:t>NRF</a:t>
            </a:r>
            <a:endParaRPr lang="en-US" sz="1600" b="1" dirty="0">
              <a:latin typeface="Arial Narrow" pitchFamily="34" charset="0"/>
            </a:endParaRPr>
          </a:p>
        </p:txBody>
      </p:sp>
      <p:cxnSp>
        <p:nvCxnSpPr>
          <p:cNvPr id="151" name="Straight Connector 150"/>
          <p:cNvCxnSpPr>
            <a:stCxn id="6" idx="0"/>
          </p:cNvCxnSpPr>
          <p:nvPr/>
        </p:nvCxnSpPr>
        <p:spPr>
          <a:xfrm flipV="1">
            <a:off x="1624807" y="5229200"/>
            <a:ext cx="714945" cy="2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2915816" y="537321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GE Link</a:t>
            </a:r>
            <a:endParaRPr lang="en-SG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81525"/>
            <a:ext cx="5486400" cy="3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kern="0" dirty="0" smtClean="0">
                <a:solidFill>
                  <a:srgbClr val="006600"/>
                </a:solidFill>
                <a:latin typeface="+mj-lt"/>
                <a:ea typeface="+mj-ea"/>
                <a:cs typeface="+mj-cs"/>
              </a:rPr>
              <a:t>International Connections</a:t>
            </a:r>
            <a:endParaRPr lang="en-US" sz="4400" kern="0" dirty="0">
              <a:solidFill>
                <a:srgbClr val="00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334" y="1277034"/>
            <a:ext cx="8323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 algn="l">
              <a:buFont typeface="Arial" pitchFamily="34" charset="0"/>
              <a:buChar char="•"/>
              <a:tabLst>
                <a:tab pos="231775" algn="l"/>
                <a:tab pos="1430338" algn="l"/>
              </a:tabLst>
            </a:pPr>
            <a:r>
              <a:rPr lang="en-US" dirty="0" smtClean="0"/>
              <a:t>NICT:	622Mbits/s  </a:t>
            </a:r>
            <a:r>
              <a:rPr lang="en-US" dirty="0" smtClean="0">
                <a:sym typeface="Wingdings"/>
              </a:rPr>
              <a:t> Providing connections to  </a:t>
            </a:r>
            <a:r>
              <a:rPr lang="en-US" dirty="0" err="1" smtClean="0">
                <a:sym typeface="Wingdings"/>
              </a:rPr>
              <a:t>Asia,USA</a:t>
            </a:r>
            <a:endParaRPr lang="en-US" dirty="0">
              <a:sym typeface="Wingdings"/>
            </a:endParaRPr>
          </a:p>
          <a:p>
            <a:pPr marL="231775" indent="-231775" algn="l">
              <a:buFont typeface="Arial" pitchFamily="34" charset="0"/>
              <a:buChar char="•"/>
              <a:tabLst>
                <a:tab pos="231775" algn="l"/>
                <a:tab pos="1430338" algn="l"/>
              </a:tabLst>
            </a:pPr>
            <a:r>
              <a:rPr lang="en-US" dirty="0" err="1" smtClean="0"/>
              <a:t>AARNet</a:t>
            </a:r>
            <a:r>
              <a:rPr lang="en-US" dirty="0" smtClean="0"/>
              <a:t>:	622Mbits/s  </a:t>
            </a:r>
            <a:r>
              <a:rPr lang="en-US" dirty="0" smtClean="0">
                <a:sym typeface="Wingdings"/>
              </a:rPr>
              <a:t> Providing connections to AU</a:t>
            </a:r>
          </a:p>
          <a:p>
            <a:pPr marL="231775" indent="-231775" algn="l">
              <a:buFont typeface="Arial" pitchFamily="34" charset="0"/>
              <a:buChar char="•"/>
              <a:tabLst>
                <a:tab pos="231775" algn="l"/>
                <a:tab pos="1430338" algn="l"/>
              </a:tabLst>
            </a:pPr>
            <a:r>
              <a:rPr lang="en-US" dirty="0" smtClean="0">
                <a:sym typeface="Wingdings"/>
              </a:rPr>
              <a:t>TEIN3:	90 </a:t>
            </a:r>
            <a:r>
              <a:rPr lang="en-US" dirty="0" err="1" smtClean="0">
                <a:sym typeface="Wingdings"/>
              </a:rPr>
              <a:t>Mbits</a:t>
            </a:r>
            <a:r>
              <a:rPr lang="en-US" dirty="0" smtClean="0">
                <a:sym typeface="Wingdings"/>
              </a:rPr>
              <a:t>/s </a:t>
            </a:r>
            <a:r>
              <a:rPr lang="en-US" dirty="0" smtClean="0"/>
              <a:t>   </a:t>
            </a:r>
            <a:r>
              <a:rPr lang="en-US" dirty="0" smtClean="0">
                <a:sym typeface="Wingdings"/>
              </a:rPr>
              <a:t> Providing connections to EU, AU, NZ, Asia</a:t>
            </a:r>
          </a:p>
          <a:p>
            <a:pPr marL="231775" indent="-231775" algn="l">
              <a:buFont typeface="Arial" pitchFamily="34" charset="0"/>
              <a:buChar char="•"/>
              <a:tabLst>
                <a:tab pos="231775" algn="l"/>
                <a:tab pos="1430338" algn="l"/>
              </a:tabLst>
            </a:pPr>
            <a:r>
              <a:rPr lang="en-US" dirty="0" smtClean="0">
                <a:sym typeface="Wingdings"/>
              </a:rPr>
              <a:t>GLORIAD:	1Gbits/s </a:t>
            </a:r>
            <a:r>
              <a:rPr lang="en-US" dirty="0" smtClean="0"/>
              <a:t>     </a:t>
            </a:r>
            <a:r>
              <a:rPr lang="en-US" dirty="0" smtClean="0">
                <a:sym typeface="Wingdings"/>
              </a:rPr>
              <a:t> Providing connections to US, East Asia, IN*, EU* 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6575325" y="2667000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Under development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xmlns="" val="9109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248400" y="609600"/>
            <a:ext cx="2819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006600"/>
                </a:solidFill>
              </a:rPr>
              <a:t>TEIN3-APAN network </a:t>
            </a:r>
          </a:p>
          <a:p>
            <a:pPr lvl="1" algn="ctr" eaLnBrk="1" hangingPunct="1"/>
            <a:endParaRPr lang="en-GB" sz="2400" b="1" dirty="0"/>
          </a:p>
          <a:p>
            <a:pPr eaLnBrk="1" hangingPunct="1"/>
            <a:r>
              <a:rPr lang="en-GB" b="1" dirty="0"/>
              <a:t>- Connects 45+ million users from 8000+ research and academic centres to Europe and the rest of the world.</a:t>
            </a:r>
          </a:p>
          <a:p>
            <a:pPr eaLnBrk="1" hangingPunct="1"/>
            <a:endParaRPr lang="en-GB" b="1" dirty="0"/>
          </a:p>
          <a:p>
            <a:pPr eaLnBrk="1" hangingPunct="1"/>
            <a:r>
              <a:rPr lang="en-GB" b="1" dirty="0"/>
              <a:t>- 19 partners involved</a:t>
            </a:r>
          </a:p>
          <a:p>
            <a:pPr eaLnBrk="1" hangingPunct="1"/>
            <a:endParaRPr lang="en-GB" b="1" dirty="0"/>
          </a:p>
          <a:p>
            <a:pPr eaLnBrk="1" hangingPunct="1"/>
            <a:r>
              <a:rPr lang="en-GB" b="1" dirty="0"/>
              <a:t>- </a:t>
            </a:r>
            <a:r>
              <a:rPr lang="en-GB" b="1" dirty="0" err="1"/>
              <a:t>PoPs</a:t>
            </a:r>
            <a:r>
              <a:rPr lang="en-GB" b="1" dirty="0"/>
              <a:t> in China, India, Hong Kong, Singapore</a:t>
            </a:r>
          </a:p>
          <a:p>
            <a:pPr eaLnBrk="1" hangingPunct="1"/>
            <a:endParaRPr lang="en-GB" b="1" dirty="0"/>
          </a:p>
          <a:p>
            <a:pPr eaLnBrk="1" hangingPunct="1"/>
            <a:r>
              <a:rPr lang="en-GB" b="1" dirty="0"/>
              <a:t>- NOC in HK</a:t>
            </a:r>
          </a:p>
          <a:p>
            <a:pPr lvl="1" algn="ctr" eaLnBrk="1" hangingPunct="1"/>
            <a:endParaRPr lang="en-GB" b="1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313"/>
            <a:ext cx="5867400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-457200" y="6553200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Source: http://www.tein3.net/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TEIN network traffic:</a:t>
            </a:r>
            <a:br>
              <a:rPr lang="en-US" dirty="0" smtClean="0"/>
            </a:br>
            <a:r>
              <a:rPr lang="en-US" dirty="0" smtClean="0"/>
              <a:t>Singapore prospective</a:t>
            </a:r>
            <a:endParaRPr lang="en-US" dirty="0"/>
          </a:p>
        </p:txBody>
      </p:sp>
      <p:pic>
        <p:nvPicPr>
          <p:cNvPr id="4" name="Content Placeholder 3" descr="tein image0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962400"/>
            <a:ext cx="8642190" cy="2314575"/>
          </a:xfrm>
        </p:spPr>
      </p:pic>
      <p:sp>
        <p:nvSpPr>
          <p:cNvPr id="5" name="Rectangle 4"/>
          <p:cNvSpPr/>
          <p:nvPr/>
        </p:nvSpPr>
        <p:spPr>
          <a:xfrm>
            <a:off x="990600" y="1371600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SG" dirty="0" smtClean="0"/>
              <a:t>1. </a:t>
            </a:r>
            <a:r>
              <a:rPr lang="en-SG" dirty="0" smtClean="0"/>
              <a:t>RIKEN </a:t>
            </a:r>
            <a:r>
              <a:rPr lang="en-SG" dirty="0" smtClean="0"/>
              <a:t>Advanced Science Institute</a:t>
            </a:r>
          </a:p>
          <a:p>
            <a:pPr algn="l"/>
            <a:r>
              <a:rPr lang="en-SG" dirty="0" smtClean="0"/>
              <a:t>2. </a:t>
            </a:r>
            <a:r>
              <a:rPr lang="en-SG" dirty="0" smtClean="0"/>
              <a:t>MRC </a:t>
            </a:r>
            <a:r>
              <a:rPr lang="en-SG" dirty="0" smtClean="0"/>
              <a:t>Human Genome Mapping Project Resource Centre</a:t>
            </a:r>
          </a:p>
          <a:p>
            <a:pPr algn="l"/>
            <a:r>
              <a:rPr lang="en-SG" dirty="0" smtClean="0"/>
              <a:t>3. </a:t>
            </a:r>
            <a:r>
              <a:rPr lang="en-SG" dirty="0" smtClean="0"/>
              <a:t>University </a:t>
            </a:r>
            <a:r>
              <a:rPr lang="en-SG" dirty="0" smtClean="0"/>
              <a:t>of Oxford</a:t>
            </a:r>
          </a:p>
          <a:p>
            <a:pPr algn="l"/>
            <a:r>
              <a:rPr lang="en-SG" dirty="0" smtClean="0"/>
              <a:t>4. </a:t>
            </a:r>
            <a:r>
              <a:rPr lang="en-SG" dirty="0" smtClean="0"/>
              <a:t>National </a:t>
            </a:r>
            <a:r>
              <a:rPr lang="en-SG" dirty="0" smtClean="0"/>
              <a:t>Institute of Genetics</a:t>
            </a:r>
          </a:p>
          <a:p>
            <a:pPr algn="l"/>
            <a:r>
              <a:rPr lang="en-SG" dirty="0" smtClean="0"/>
              <a:t>5. </a:t>
            </a:r>
            <a:r>
              <a:rPr lang="en-SG" dirty="0" smtClean="0"/>
              <a:t>University </a:t>
            </a:r>
            <a:r>
              <a:rPr lang="en-SG" dirty="0" smtClean="0"/>
              <a:t>of </a:t>
            </a:r>
            <a:r>
              <a:rPr lang="en-SG" dirty="0" smtClean="0"/>
              <a:t>Lausanne</a:t>
            </a:r>
            <a:endParaRPr lang="en-SG" dirty="0" smtClean="0"/>
          </a:p>
          <a:p>
            <a:pPr algn="l"/>
            <a:r>
              <a:rPr lang="en-SG" dirty="0" smtClean="0"/>
              <a:t>6. European </a:t>
            </a:r>
            <a:r>
              <a:rPr lang="en-SG" dirty="0" smtClean="0"/>
              <a:t>Bioinformatics </a:t>
            </a:r>
            <a:r>
              <a:rPr lang="en-SG" dirty="0" smtClean="0"/>
              <a:t>Institute</a:t>
            </a:r>
            <a:endParaRPr lang="en-SG" dirty="0" smtClean="0"/>
          </a:p>
          <a:p>
            <a:pPr algn="l"/>
            <a:r>
              <a:rPr lang="en-SG" dirty="0" smtClean="0"/>
              <a:t>7. Queen </a:t>
            </a:r>
            <a:r>
              <a:rPr lang="en-SG" dirty="0" smtClean="0"/>
              <a:t>Mary, University of London</a:t>
            </a:r>
          </a:p>
          <a:p>
            <a:pPr algn="l"/>
            <a:r>
              <a:rPr lang="en-SG" dirty="0" smtClean="0"/>
              <a:t>8</a:t>
            </a:r>
            <a:r>
              <a:rPr lang="en-SG" dirty="0" smtClean="0"/>
              <a:t>. </a:t>
            </a:r>
            <a:r>
              <a:rPr lang="en-SG" dirty="0" err="1" smtClean="0"/>
              <a:t>Tsinghua</a:t>
            </a:r>
            <a:r>
              <a:rPr lang="en-SG" dirty="0" smtClean="0"/>
              <a:t> </a:t>
            </a:r>
            <a:r>
              <a:rPr lang="en-SG" dirty="0" smtClean="0"/>
              <a:t>University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6465</TotalTime>
  <Words>1089</Words>
  <Application>Microsoft Office PowerPoint</Application>
  <PresentationFormat>On-screen Show (4:3)</PresentationFormat>
  <Paragraphs>225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Slide 1</vt:lpstr>
      <vt:lpstr>SingAREN: Background</vt:lpstr>
      <vt:lpstr>SingAREN Members</vt:lpstr>
      <vt:lpstr>Subscription Model</vt:lpstr>
      <vt:lpstr>Slide 5</vt:lpstr>
      <vt:lpstr>Slide 6</vt:lpstr>
      <vt:lpstr>Slide 7</vt:lpstr>
      <vt:lpstr>Slide 8</vt:lpstr>
      <vt:lpstr>TEIN network traffic: Singapore prospective</vt:lpstr>
      <vt:lpstr>Gloriad-Taj Connection</vt:lpstr>
      <vt:lpstr>Gloriad Link traffic:  Singapore perspective</vt:lpstr>
      <vt:lpstr>International Partners</vt:lpstr>
      <vt:lpstr>International Partners</vt:lpstr>
      <vt:lpstr>New Member</vt:lpstr>
      <vt:lpstr>Campus for Research Excellence and Technological Enterprise(CREATE)</vt:lpstr>
      <vt:lpstr>Centers in CREATE</vt:lpstr>
      <vt:lpstr>ETH Future City Lab</vt:lpstr>
      <vt:lpstr>ETH – Visualisation project</vt:lpstr>
      <vt:lpstr>IT support services - ETH</vt:lpstr>
      <vt:lpstr>The New Network: SLIX</vt:lpstr>
      <vt:lpstr>Proposed Facilities: SingAREN-Lightwave Internet Exchange (SLIX) </vt:lpstr>
      <vt:lpstr>Slide 22</vt:lpstr>
      <vt:lpstr>Distance Learning </vt:lpstr>
      <vt:lpstr> APEC-EINET Virtual Symposium  11 Nov 2011 </vt:lpstr>
      <vt:lpstr>Slide 25</vt:lpstr>
      <vt:lpstr>3D transmission of Eye Surgery 16 February 2006 </vt:lpstr>
      <vt:lpstr>Slide 27</vt:lpstr>
      <vt:lpstr>SingAREN Events</vt:lpstr>
      <vt:lpstr>SingAREN Events</vt:lpstr>
      <vt:lpstr>SingAREN Events</vt:lpstr>
      <vt:lpstr>Thank You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Sherrie</dc:creator>
  <cp:lastModifiedBy>Francis Lee</cp:lastModifiedBy>
  <cp:revision>321</cp:revision>
  <dcterms:created xsi:type="dcterms:W3CDTF">2004-04-03T02:44:14Z</dcterms:created>
  <dcterms:modified xsi:type="dcterms:W3CDTF">2012-01-19T08:18:00Z</dcterms:modified>
</cp:coreProperties>
</file>